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1119" r:id="rId2"/>
    <p:sldId id="1120" r:id="rId3"/>
    <p:sldId id="3192" r:id="rId4"/>
    <p:sldId id="3097" r:id="rId5"/>
    <p:sldId id="3205" r:id="rId6"/>
    <p:sldId id="3206" r:id="rId7"/>
    <p:sldId id="2878" r:id="rId8"/>
    <p:sldId id="2879" r:id="rId9"/>
    <p:sldId id="2880" r:id="rId10"/>
    <p:sldId id="3018" r:id="rId11"/>
    <p:sldId id="3033" r:id="rId12"/>
    <p:sldId id="3121" r:id="rId13"/>
    <p:sldId id="3086" r:id="rId14"/>
    <p:sldId id="3087" r:id="rId15"/>
    <p:sldId id="3093" r:id="rId16"/>
    <p:sldId id="3123" r:id="rId17"/>
  </p:sldIdLst>
  <p:sldSz cx="9144000" cy="6858000" type="screen4x3"/>
  <p:notesSz cx="6797675" cy="9928225"/>
  <p:custDataLst>
    <p:tags r:id="rId20"/>
  </p:custData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guide id="3" orient="horz"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5194"/>
    <a:srgbClr val="FFC000"/>
    <a:srgbClr val="FF5050"/>
    <a:srgbClr val="E78307"/>
    <a:srgbClr val="FF3300"/>
    <a:srgbClr val="749A58"/>
    <a:srgbClr val="88BA62"/>
    <a:srgbClr val="C3D69B"/>
    <a:srgbClr val="B08E4A"/>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17" autoAdjust="0"/>
    <p:restoredTop sz="95501" autoAdjust="0"/>
  </p:normalViewPr>
  <p:slideViewPr>
    <p:cSldViewPr>
      <p:cViewPr varScale="1">
        <p:scale>
          <a:sx n="82" d="100"/>
          <a:sy n="82" d="100"/>
        </p:scale>
        <p:origin x="1254" y="96"/>
      </p:cViewPr>
      <p:guideLst>
        <p:guide orient="horz" pos="2160"/>
        <p:guide pos="2880"/>
      </p:guideLst>
    </p:cSldViewPr>
  </p:slideViewPr>
  <p:outlineViewPr>
    <p:cViewPr>
      <p:scale>
        <a:sx n="33" d="100"/>
        <a:sy n="33" d="100"/>
      </p:scale>
      <p:origin x="0" y="774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9" d="100"/>
          <a:sy n="59" d="100"/>
        </p:scale>
        <p:origin x="-1740" y="-84"/>
      </p:cViewPr>
      <p:guideLst>
        <p:guide orient="horz" pos="3110"/>
        <p:guide pos="2141"/>
        <p:guide orient="horz"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14"/>
      <c:depthPercent val="80"/>
      <c:rAngAx val="1"/>
    </c:view3D>
    <c:floor>
      <c:thickness val="0"/>
    </c:floor>
    <c:sideWall>
      <c:thickness val="0"/>
    </c:sideWall>
    <c:backWall>
      <c:thickness val="0"/>
    </c:backWall>
    <c:plotArea>
      <c:layout>
        <c:manualLayout>
          <c:layoutTarget val="inner"/>
          <c:xMode val="edge"/>
          <c:yMode val="edge"/>
          <c:x val="0.26813033729193125"/>
          <c:y val="0.15512357549857517"/>
          <c:w val="0.47666388887730682"/>
          <c:h val="0.45969978632478631"/>
        </c:manualLayout>
      </c:layout>
      <c:pie3DChart>
        <c:varyColors val="1"/>
        <c:ser>
          <c:idx val="0"/>
          <c:order val="0"/>
          <c:tx>
            <c:strRef>
              <c:f>Hoja1!$B$1</c:f>
              <c:strCache>
                <c:ptCount val="1"/>
                <c:pt idx="0">
                  <c:v>Columna1</c:v>
                </c:pt>
              </c:strCache>
            </c:strRef>
          </c:tx>
          <c:spPr>
            <a:solidFill>
              <a:srgbClr val="7DA460"/>
            </a:solidFill>
            <a:ln w="12700"/>
            <a:effectLst/>
            <a:scene3d>
              <a:camera prst="orthographicFront"/>
              <a:lightRig rig="contrasting" dir="t">
                <a:rot lat="0" lon="0" rev="1500000"/>
              </a:lightRig>
            </a:scene3d>
            <a:sp3d prstMaterial="plastic">
              <a:bevelT w="254000" h="254000"/>
              <a:bevelB w="254000" h="254000"/>
            </a:sp3d>
          </c:spPr>
          <c:explosion val="4"/>
          <c:dPt>
            <c:idx val="0"/>
            <c:bubble3D val="0"/>
            <c:spPr>
              <a:solidFill>
                <a:srgbClr val="88BA62">
                  <a:alpha val="97255"/>
                </a:srgbClr>
              </a:solidFill>
              <a:ln w="12700"/>
              <a:effectLst/>
              <a:scene3d>
                <a:camera prst="orthographicFront"/>
                <a:lightRig rig="contrasting" dir="t">
                  <a:rot lat="0" lon="0" rev="1500000"/>
                </a:lightRig>
              </a:scene3d>
              <a:sp3d prstMaterial="plastic">
                <a:bevelT w="254000" h="254000"/>
                <a:bevelB w="254000" h="254000"/>
              </a:sp3d>
            </c:spPr>
          </c:dPt>
          <c:dPt>
            <c:idx val="1"/>
            <c:bubble3D val="0"/>
            <c:spPr>
              <a:solidFill>
                <a:schemeClr val="accent3">
                  <a:lumMod val="60000"/>
                  <a:lumOff val="40000"/>
                  <a:alpha val="98000"/>
                </a:schemeClr>
              </a:solidFill>
              <a:ln w="12700"/>
              <a:effectLst/>
              <a:scene3d>
                <a:camera prst="orthographicFront"/>
                <a:lightRig rig="contrasting" dir="t">
                  <a:rot lat="0" lon="0" rev="1500000"/>
                </a:lightRig>
              </a:scene3d>
              <a:sp3d prstMaterial="plastic">
                <a:bevelT w="254000" h="254000"/>
                <a:bevelB w="254000" h="254000"/>
              </a:sp3d>
            </c:spPr>
          </c:dPt>
          <c:dPt>
            <c:idx val="2"/>
            <c:bubble3D val="0"/>
            <c:spPr>
              <a:solidFill>
                <a:srgbClr val="FFC000">
                  <a:alpha val="97255"/>
                </a:srgbClr>
              </a:solidFill>
              <a:ln w="12700"/>
              <a:effectLst/>
              <a:scene3d>
                <a:camera prst="orthographicFront"/>
                <a:lightRig rig="contrasting" dir="t">
                  <a:rot lat="0" lon="0" rev="1500000"/>
                </a:lightRig>
              </a:scene3d>
              <a:sp3d prstMaterial="plastic">
                <a:bevelT w="254000" h="254000"/>
                <a:bevelB w="254000" h="254000"/>
              </a:sp3d>
            </c:spPr>
          </c:dPt>
          <c:dPt>
            <c:idx val="3"/>
            <c:bubble3D val="0"/>
            <c:spPr>
              <a:solidFill>
                <a:srgbClr val="E78307"/>
              </a:solidFill>
              <a:ln w="12700"/>
              <a:effectLst/>
              <a:scene3d>
                <a:camera prst="orthographicFront"/>
                <a:lightRig rig="contrasting" dir="t">
                  <a:rot lat="0" lon="0" rev="1500000"/>
                </a:lightRig>
              </a:scene3d>
              <a:sp3d prstMaterial="plastic">
                <a:bevelT w="254000" h="254000"/>
                <a:bevelB w="254000" h="254000"/>
              </a:sp3d>
            </c:spPr>
          </c:dPt>
          <c:dPt>
            <c:idx val="4"/>
            <c:bubble3D val="0"/>
            <c:spPr>
              <a:solidFill>
                <a:schemeClr val="bg1">
                  <a:lumMod val="65000"/>
                </a:schemeClr>
              </a:solidFill>
              <a:ln w="12700"/>
              <a:effectLst/>
              <a:scene3d>
                <a:camera prst="orthographicFront"/>
                <a:lightRig rig="contrasting" dir="t">
                  <a:rot lat="0" lon="0" rev="1500000"/>
                </a:lightRig>
              </a:scene3d>
              <a:sp3d prstMaterial="plastic">
                <a:bevelT w="254000" h="254000"/>
                <a:bevelB w="254000" h="254000"/>
              </a:sp3d>
            </c:spPr>
          </c:dPt>
          <c:dLbls>
            <c:dLbl>
              <c:idx val="2"/>
              <c:layout>
                <c:manualLayout>
                  <c:x val="-6.0326627794222071E-2"/>
                  <c:y val="-9.755792020470419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5"/>
              <c:delete val="1"/>
              <c:extLst>
                <c:ext xmlns:c15="http://schemas.microsoft.com/office/drawing/2012/chart" uri="{CE6537A1-D6FC-4f65-9D91-7224C49458BB}"/>
              </c:extLst>
            </c:dLbl>
            <c:spPr>
              <a:noFill/>
              <a:ln>
                <a:noFill/>
              </a:ln>
              <a:effectLst/>
            </c:spPr>
            <c:txPr>
              <a:bodyPr/>
              <a:lstStyle/>
              <a:p>
                <a:pPr>
                  <a:defRPr lang="es-ES" baseline="0">
                    <a:solidFill>
                      <a:schemeClr val="tx1"/>
                    </a:solidFill>
                  </a:defRPr>
                </a:pPr>
                <a:endParaRPr lang="es-MX"/>
              </a:p>
            </c:txPr>
            <c:dLblPos val="ct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Hoja1!$A$2:$A$6</c:f>
              <c:strCache>
                <c:ptCount val="5"/>
                <c:pt idx="0">
                  <c:v>Sí (7 de Junio de 2015)</c:v>
                </c:pt>
                <c:pt idx="1">
                  <c:v>Sí (Junio de 2015)</c:v>
                </c:pt>
                <c:pt idx="2">
                  <c:v>Sí (El próximo año)</c:v>
                </c:pt>
                <c:pt idx="3">
                  <c:v>Sí (Otra fecha)</c:v>
                </c:pt>
                <c:pt idx="4">
                  <c:v>NS/NR</c:v>
                </c:pt>
              </c:strCache>
            </c:strRef>
          </c:cat>
          <c:val>
            <c:numRef>
              <c:f>Hoja1!$B$2:$B$6</c:f>
              <c:numCache>
                <c:formatCode>0%</c:formatCode>
                <c:ptCount val="5"/>
                <c:pt idx="0">
                  <c:v>0.54</c:v>
                </c:pt>
                <c:pt idx="1">
                  <c:v>0.18</c:v>
                </c:pt>
                <c:pt idx="2">
                  <c:v>0.02</c:v>
                </c:pt>
                <c:pt idx="3">
                  <c:v>0.11</c:v>
                </c:pt>
                <c:pt idx="4">
                  <c:v>0.15</c:v>
                </c:pt>
              </c:numCache>
            </c:numRef>
          </c:val>
        </c:ser>
        <c:dLbls>
          <c:showLegendKey val="0"/>
          <c:showVal val="1"/>
          <c:showCatName val="0"/>
          <c:showSerName val="0"/>
          <c:showPercent val="0"/>
          <c:showBubbleSize val="0"/>
          <c:showLeaderLines val="1"/>
        </c:dLbls>
      </c:pie3DChart>
      <c:spPr>
        <a:ln cap="rnd" cmpd="sng">
          <a:bevel/>
        </a:ln>
        <a:scene3d>
          <a:camera prst="orthographicFront"/>
          <a:lightRig rig="threePt" dir="t"/>
        </a:scene3d>
        <a:sp3d>
          <a:bevelT w="165100" prst="coolSlant"/>
        </a:sp3d>
      </c:spPr>
    </c:plotArea>
    <c:legend>
      <c:legendPos val="b"/>
      <c:layout>
        <c:manualLayout>
          <c:xMode val="edge"/>
          <c:yMode val="edge"/>
          <c:x val="0.10706995767467785"/>
          <c:y val="0.6919420459447827"/>
          <c:w val="0.83232440590569312"/>
          <c:h val="0.20407214260899989"/>
        </c:manualLayout>
      </c:layout>
      <c:overlay val="0"/>
      <c:txPr>
        <a:bodyPr/>
        <a:lstStyle/>
        <a:p>
          <a:pPr>
            <a:defRPr lang="es-ES"/>
          </a:pPr>
          <a:endParaRPr lang="es-MX"/>
        </a:p>
      </c:txPr>
    </c:legend>
    <c:plotVisOnly val="1"/>
    <c:dispBlanksAs val="zero"/>
    <c:showDLblsOverMax val="0"/>
  </c:chart>
  <c:txPr>
    <a:bodyPr/>
    <a:lstStyle/>
    <a:p>
      <a:pPr>
        <a:defRPr sz="1200" b="1"/>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60"/>
      <c:depthPercent val="80"/>
      <c:rAngAx val="1"/>
    </c:view3D>
    <c:floor>
      <c:thickness val="0"/>
    </c:floor>
    <c:sideWall>
      <c:thickness val="0"/>
    </c:sideWall>
    <c:backWall>
      <c:thickness val="0"/>
    </c:backWall>
    <c:plotArea>
      <c:layout>
        <c:manualLayout>
          <c:layoutTarget val="inner"/>
          <c:xMode val="edge"/>
          <c:yMode val="edge"/>
          <c:x val="0.26813033729193125"/>
          <c:y val="0.15512357549857517"/>
          <c:w val="0.47666388887730682"/>
          <c:h val="0.45969978632478631"/>
        </c:manualLayout>
      </c:layout>
      <c:pie3DChart>
        <c:varyColors val="1"/>
        <c:ser>
          <c:idx val="0"/>
          <c:order val="0"/>
          <c:tx>
            <c:strRef>
              <c:f>Hoja1!$B$1</c:f>
              <c:strCache>
                <c:ptCount val="1"/>
                <c:pt idx="0">
                  <c:v>Columna1</c:v>
                </c:pt>
              </c:strCache>
            </c:strRef>
          </c:tx>
          <c:spPr>
            <a:solidFill>
              <a:srgbClr val="7DA460"/>
            </a:solidFill>
            <a:ln w="12700"/>
            <a:effectLst/>
            <a:scene3d>
              <a:camera prst="orthographicFront"/>
              <a:lightRig rig="contrasting" dir="t">
                <a:rot lat="0" lon="0" rev="1500000"/>
              </a:lightRig>
            </a:scene3d>
            <a:sp3d prstMaterial="plastic">
              <a:bevelT w="254000" h="254000"/>
              <a:bevelB w="254000" h="254000"/>
            </a:sp3d>
          </c:spPr>
          <c:explosion val="2"/>
          <c:dPt>
            <c:idx val="0"/>
            <c:bubble3D val="0"/>
            <c:spPr>
              <a:solidFill>
                <a:srgbClr val="88BA62">
                  <a:alpha val="97255"/>
                </a:srgbClr>
              </a:solidFill>
              <a:ln w="12700"/>
              <a:effectLst/>
              <a:scene3d>
                <a:camera prst="orthographicFront"/>
                <a:lightRig rig="contrasting" dir="t">
                  <a:rot lat="0" lon="0" rev="1500000"/>
                </a:lightRig>
              </a:scene3d>
              <a:sp3d prstMaterial="plastic">
                <a:bevelT w="254000" h="254000"/>
                <a:bevelB w="254000" h="254000"/>
              </a:sp3d>
            </c:spPr>
          </c:dPt>
          <c:dPt>
            <c:idx val="1"/>
            <c:bubble3D val="0"/>
            <c:spPr>
              <a:solidFill>
                <a:srgbClr val="FFC000">
                  <a:alpha val="98000"/>
                </a:srgbClr>
              </a:solidFill>
              <a:ln w="12700"/>
              <a:effectLst/>
              <a:scene3d>
                <a:camera prst="orthographicFront"/>
                <a:lightRig rig="contrasting" dir="t">
                  <a:rot lat="0" lon="0" rev="1500000"/>
                </a:lightRig>
              </a:scene3d>
              <a:sp3d prstMaterial="plastic">
                <a:bevelT w="254000" h="254000"/>
                <a:bevelB w="254000" h="254000"/>
              </a:sp3d>
            </c:spPr>
          </c:dPt>
          <c:dPt>
            <c:idx val="2"/>
            <c:bubble3D val="0"/>
            <c:spPr>
              <a:solidFill>
                <a:srgbClr val="C00000">
                  <a:alpha val="97255"/>
                </a:srgbClr>
              </a:solidFill>
              <a:ln w="12700"/>
              <a:effectLst/>
              <a:scene3d>
                <a:camera prst="orthographicFront"/>
                <a:lightRig rig="contrasting" dir="t">
                  <a:rot lat="0" lon="0" rev="1500000"/>
                </a:lightRig>
              </a:scene3d>
              <a:sp3d prstMaterial="plastic">
                <a:bevelT w="254000" h="254000"/>
                <a:bevelB w="254000" h="254000"/>
              </a:sp3d>
            </c:spPr>
          </c:dPt>
          <c:dPt>
            <c:idx val="3"/>
            <c:bubble3D val="0"/>
            <c:spPr>
              <a:solidFill>
                <a:schemeClr val="bg1">
                  <a:lumMod val="65000"/>
                </a:schemeClr>
              </a:solidFill>
              <a:ln w="12700"/>
              <a:effectLst/>
              <a:scene3d>
                <a:camera prst="orthographicFront"/>
                <a:lightRig rig="contrasting" dir="t">
                  <a:rot lat="0" lon="0" rev="1500000"/>
                </a:lightRig>
              </a:scene3d>
              <a:sp3d prstMaterial="plastic">
                <a:bevelT w="254000" h="254000"/>
                <a:bevelB w="254000" h="254000"/>
              </a:sp3d>
            </c:spPr>
          </c:dPt>
          <c:dLbls>
            <c:dLbl>
              <c:idx val="2"/>
              <c:spPr/>
              <c:txPr>
                <a:bodyPr/>
                <a:lstStyle/>
                <a:p>
                  <a:pPr>
                    <a:defRPr lang="es-ES">
                      <a:solidFill>
                        <a:schemeClr val="bg1"/>
                      </a:solidFill>
                    </a:defRPr>
                  </a:pPr>
                  <a:endParaRPr lang="es-MX"/>
                </a:p>
              </c:txPr>
              <c:dLblPos val="ctr"/>
              <c:showLegendKey val="0"/>
              <c:showVal val="1"/>
              <c:showCatName val="0"/>
              <c:showSerName val="0"/>
              <c:showPercent val="0"/>
              <c:showBubbleSize val="0"/>
            </c:dLbl>
            <c:dLbl>
              <c:idx val="3"/>
              <c:layout>
                <c:manualLayout>
                  <c:x val="1.528884550875648E-2"/>
                  <c:y val="3.8180467424676753E-3"/>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5"/>
              <c:delete val="1"/>
              <c:extLst>
                <c:ext xmlns:c15="http://schemas.microsoft.com/office/drawing/2012/chart" uri="{CE6537A1-D6FC-4f65-9D91-7224C49458BB}"/>
              </c:extLst>
            </c:dLbl>
            <c:spPr>
              <a:noFill/>
              <a:ln>
                <a:noFill/>
              </a:ln>
              <a:effectLst/>
            </c:spPr>
            <c:txPr>
              <a:bodyPr/>
              <a:lstStyle/>
              <a:p>
                <a:pPr>
                  <a:defRPr lang="es-ES">
                    <a:solidFill>
                      <a:schemeClr val="tx1"/>
                    </a:solidFill>
                  </a:defRPr>
                </a:pPr>
                <a:endParaRPr lang="es-MX"/>
              </a:p>
            </c:txPr>
            <c:dLblPos val="ct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Hoja1!$A$2:$A$5</c:f>
              <c:strCache>
                <c:ptCount val="4"/>
                <c:pt idx="0">
                  <c:v>Muchísimo / Mucho</c:v>
                </c:pt>
                <c:pt idx="1">
                  <c:v>Regular</c:v>
                </c:pt>
                <c:pt idx="2">
                  <c:v>Poco / Nada</c:v>
                </c:pt>
                <c:pt idx="3">
                  <c:v>NS/NR</c:v>
                </c:pt>
              </c:strCache>
            </c:strRef>
          </c:cat>
          <c:val>
            <c:numRef>
              <c:f>Hoja1!$B$2:$B$5</c:f>
              <c:numCache>
                <c:formatCode>0%</c:formatCode>
                <c:ptCount val="4"/>
                <c:pt idx="0">
                  <c:v>0.33</c:v>
                </c:pt>
                <c:pt idx="1">
                  <c:v>0.33</c:v>
                </c:pt>
                <c:pt idx="2">
                  <c:v>0.32</c:v>
                </c:pt>
                <c:pt idx="3">
                  <c:v>0.02</c:v>
                </c:pt>
              </c:numCache>
            </c:numRef>
          </c:val>
        </c:ser>
        <c:dLbls>
          <c:showLegendKey val="0"/>
          <c:showVal val="1"/>
          <c:showCatName val="0"/>
          <c:showSerName val="0"/>
          <c:showPercent val="0"/>
          <c:showBubbleSize val="0"/>
          <c:showLeaderLines val="1"/>
        </c:dLbls>
      </c:pie3DChart>
      <c:spPr>
        <a:ln cap="rnd" cmpd="sng">
          <a:bevel/>
        </a:ln>
        <a:scene3d>
          <a:camera prst="orthographicFront"/>
          <a:lightRig rig="threePt" dir="t"/>
        </a:scene3d>
        <a:sp3d>
          <a:bevelT w="165100" prst="coolSlant"/>
        </a:sp3d>
      </c:spPr>
    </c:plotArea>
    <c:legend>
      <c:legendPos val="b"/>
      <c:layout>
        <c:manualLayout>
          <c:xMode val="edge"/>
          <c:yMode val="edge"/>
          <c:x val="0"/>
          <c:y val="0.65421906337350033"/>
          <c:w val="1"/>
          <c:h val="0.15386458437541575"/>
        </c:manualLayout>
      </c:layout>
      <c:overlay val="0"/>
      <c:txPr>
        <a:bodyPr/>
        <a:lstStyle/>
        <a:p>
          <a:pPr>
            <a:defRPr lang="es-ES"/>
          </a:pPr>
          <a:endParaRPr lang="es-MX"/>
        </a:p>
      </c:txPr>
    </c:legend>
    <c:plotVisOnly val="1"/>
    <c:dispBlanksAs val="zero"/>
    <c:showDLblsOverMax val="0"/>
  </c:chart>
  <c:txPr>
    <a:bodyPr/>
    <a:lstStyle/>
    <a:p>
      <a:pPr>
        <a:defRPr sz="1200" b="1"/>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80"/>
      <c:depthPercent val="80"/>
      <c:rAngAx val="1"/>
    </c:view3D>
    <c:floor>
      <c:thickness val="0"/>
    </c:floor>
    <c:sideWall>
      <c:thickness val="0"/>
    </c:sideWall>
    <c:backWall>
      <c:thickness val="0"/>
    </c:backWall>
    <c:plotArea>
      <c:layout>
        <c:manualLayout>
          <c:layoutTarget val="inner"/>
          <c:xMode val="edge"/>
          <c:yMode val="edge"/>
          <c:x val="0.21600974036385678"/>
          <c:y val="3.2561824580696307E-2"/>
          <c:w val="0.61066640184793819"/>
          <c:h val="0.58824019553382956"/>
        </c:manualLayout>
      </c:layout>
      <c:pie3DChart>
        <c:varyColors val="1"/>
        <c:ser>
          <c:idx val="0"/>
          <c:order val="0"/>
          <c:tx>
            <c:strRef>
              <c:f>Hoja1!$B$1</c:f>
              <c:strCache>
                <c:ptCount val="1"/>
                <c:pt idx="0">
                  <c:v>Columna1</c:v>
                </c:pt>
              </c:strCache>
            </c:strRef>
          </c:tx>
          <c:spPr>
            <a:solidFill>
              <a:srgbClr val="7DA460"/>
            </a:solidFill>
            <a:ln w="12700"/>
            <a:effectLst/>
            <a:scene3d>
              <a:camera prst="orthographicFront"/>
              <a:lightRig rig="contrasting" dir="t">
                <a:rot lat="0" lon="0" rev="1500000"/>
              </a:lightRig>
            </a:scene3d>
            <a:sp3d prstMaterial="plastic">
              <a:bevelT w="254000" h="254000"/>
              <a:bevelB w="254000" h="254000"/>
            </a:sp3d>
          </c:spPr>
          <c:explosion val="2"/>
          <c:dPt>
            <c:idx val="0"/>
            <c:bubble3D val="0"/>
            <c:spPr>
              <a:solidFill>
                <a:srgbClr val="88BA62">
                  <a:alpha val="97255"/>
                </a:srgbClr>
              </a:solidFill>
              <a:ln w="12700"/>
              <a:effectLst/>
              <a:scene3d>
                <a:camera prst="orthographicFront"/>
                <a:lightRig rig="contrasting" dir="t">
                  <a:rot lat="0" lon="0" rev="1500000"/>
                </a:lightRig>
              </a:scene3d>
              <a:sp3d prstMaterial="plastic">
                <a:bevelT w="254000" h="254000"/>
                <a:bevelB w="254000" h="254000"/>
              </a:sp3d>
            </c:spPr>
          </c:dPt>
          <c:dPt>
            <c:idx val="1"/>
            <c:bubble3D val="0"/>
            <c:spPr>
              <a:solidFill>
                <a:srgbClr val="C00000">
                  <a:alpha val="98000"/>
                </a:srgbClr>
              </a:solidFill>
              <a:ln w="12700"/>
              <a:effectLst/>
              <a:scene3d>
                <a:camera prst="orthographicFront"/>
                <a:lightRig rig="contrasting" dir="t">
                  <a:rot lat="0" lon="0" rev="1500000"/>
                </a:lightRig>
              </a:scene3d>
              <a:sp3d prstMaterial="plastic">
                <a:bevelT w="254000" h="254000"/>
                <a:bevelB w="254000" h="254000"/>
              </a:sp3d>
            </c:spPr>
          </c:dPt>
          <c:dPt>
            <c:idx val="2"/>
            <c:bubble3D val="0"/>
            <c:spPr>
              <a:solidFill>
                <a:schemeClr val="bg1">
                  <a:lumMod val="65000"/>
                </a:schemeClr>
              </a:solidFill>
              <a:ln w="12700"/>
              <a:effectLst/>
              <a:scene3d>
                <a:camera prst="orthographicFront"/>
                <a:lightRig rig="contrasting" dir="t">
                  <a:rot lat="0" lon="0" rev="1500000"/>
                </a:lightRig>
              </a:scene3d>
              <a:sp3d prstMaterial="plastic">
                <a:bevelT w="254000" h="254000"/>
                <a:bevelB w="254000" h="254000"/>
              </a:sp3d>
            </c:spPr>
          </c:dPt>
          <c:dPt>
            <c:idx val="3"/>
            <c:bubble3D val="0"/>
            <c:spPr>
              <a:solidFill>
                <a:schemeClr val="bg1">
                  <a:lumMod val="65000"/>
                </a:schemeClr>
              </a:solidFill>
              <a:ln w="12700"/>
              <a:effectLst/>
              <a:scene3d>
                <a:camera prst="orthographicFront"/>
                <a:lightRig rig="contrasting" dir="t">
                  <a:rot lat="0" lon="0" rev="1500000"/>
                </a:lightRig>
              </a:scene3d>
              <a:sp3d prstMaterial="plastic">
                <a:bevelT w="254000" h="254000"/>
                <a:bevelB w="254000" h="254000"/>
              </a:sp3d>
            </c:spPr>
          </c:dPt>
          <c:dLbls>
            <c:dLbl>
              <c:idx val="1"/>
              <c:spPr>
                <a:noFill/>
                <a:ln>
                  <a:noFill/>
                </a:ln>
                <a:effectLst/>
              </c:spPr>
              <c:txPr>
                <a:bodyPr/>
                <a:lstStyle/>
                <a:p>
                  <a:pPr>
                    <a:defRPr lang="es-ES">
                      <a:solidFill>
                        <a:schemeClr val="bg1"/>
                      </a:solidFill>
                    </a:defRPr>
                  </a:pPr>
                  <a:endParaRPr lang="es-MX"/>
                </a:p>
              </c:txPr>
              <c:dLblPos val="ctr"/>
              <c:showLegendKey val="0"/>
              <c:showVal val="1"/>
              <c:showCatName val="0"/>
              <c:showSerName val="0"/>
              <c:showPercent val="0"/>
              <c:showBubbleSize val="0"/>
            </c:dLbl>
            <c:dLbl>
              <c:idx val="2"/>
              <c:spPr/>
              <c:txPr>
                <a:bodyPr/>
                <a:lstStyle/>
                <a:p>
                  <a:pPr>
                    <a:defRPr lang="es-ES">
                      <a:solidFill>
                        <a:schemeClr val="tx1"/>
                      </a:solidFill>
                    </a:defRPr>
                  </a:pPr>
                  <a:endParaRPr lang="es-MX"/>
                </a:p>
              </c:txPr>
              <c:dLblPos val="ctr"/>
              <c:showLegendKey val="0"/>
              <c:showVal val="1"/>
              <c:showCatName val="0"/>
              <c:showSerName val="0"/>
              <c:showPercent val="0"/>
              <c:showBubbleSize val="0"/>
            </c:dLbl>
            <c:dLbl>
              <c:idx val="5"/>
              <c:delete val="1"/>
              <c:extLst>
                <c:ext xmlns:c15="http://schemas.microsoft.com/office/drawing/2012/chart" uri="{CE6537A1-D6FC-4f65-9D91-7224C49458BB}"/>
              </c:extLst>
            </c:dLbl>
            <c:spPr>
              <a:noFill/>
              <a:ln>
                <a:noFill/>
              </a:ln>
              <a:effectLst/>
            </c:spPr>
            <c:txPr>
              <a:bodyPr/>
              <a:lstStyle/>
              <a:p>
                <a:pPr>
                  <a:defRPr lang="es-ES">
                    <a:solidFill>
                      <a:schemeClr val="tx1"/>
                    </a:solidFill>
                  </a:defRPr>
                </a:pPr>
                <a:endParaRPr lang="es-MX"/>
              </a:p>
            </c:txPr>
            <c:dLblPos val="ct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Hoja1!$A$2:$A$4</c:f>
              <c:strCache>
                <c:ptCount val="3"/>
                <c:pt idx="0">
                  <c:v>Camíno 
correcto</c:v>
                </c:pt>
                <c:pt idx="1">
                  <c:v>Camino 
equivocado</c:v>
                </c:pt>
                <c:pt idx="2">
                  <c:v>NS/NR</c:v>
                </c:pt>
              </c:strCache>
            </c:strRef>
          </c:cat>
          <c:val>
            <c:numRef>
              <c:f>Hoja1!$B$2:$B$4</c:f>
              <c:numCache>
                <c:formatCode>0%</c:formatCode>
                <c:ptCount val="3"/>
                <c:pt idx="0">
                  <c:v>0.33</c:v>
                </c:pt>
                <c:pt idx="1">
                  <c:v>0.55000000000000004</c:v>
                </c:pt>
                <c:pt idx="2">
                  <c:v>0.12</c:v>
                </c:pt>
              </c:numCache>
            </c:numRef>
          </c:val>
        </c:ser>
        <c:dLbls>
          <c:showLegendKey val="0"/>
          <c:showVal val="1"/>
          <c:showCatName val="0"/>
          <c:showSerName val="0"/>
          <c:showPercent val="0"/>
          <c:showBubbleSize val="0"/>
          <c:showLeaderLines val="1"/>
        </c:dLbls>
      </c:pie3DChart>
      <c:spPr>
        <a:ln cap="rnd" cmpd="sng">
          <a:bevel/>
        </a:ln>
        <a:scene3d>
          <a:camera prst="orthographicFront"/>
          <a:lightRig rig="threePt" dir="t"/>
        </a:scene3d>
        <a:sp3d>
          <a:bevelT w="165100" prst="coolSlant"/>
        </a:sp3d>
      </c:spPr>
    </c:plotArea>
    <c:legend>
      <c:legendPos val="b"/>
      <c:layout>
        <c:manualLayout>
          <c:xMode val="edge"/>
          <c:yMode val="edge"/>
          <c:x val="6.5533739043900946E-2"/>
          <c:y val="0.62731518531839214"/>
          <c:w val="0.92327477322310259"/>
          <c:h val="0.37208412812888964"/>
        </c:manualLayout>
      </c:layout>
      <c:overlay val="0"/>
    </c:legend>
    <c:plotVisOnly val="1"/>
    <c:dispBlanksAs val="zero"/>
    <c:showDLblsOverMax val="0"/>
  </c:chart>
  <c:txPr>
    <a:bodyPr/>
    <a:lstStyle/>
    <a:p>
      <a:pPr>
        <a:defRPr sz="1200" b="1"/>
      </a:pPr>
      <a:endParaRPr lang="es-MX"/>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80"/>
      <c:depthPercent val="80"/>
      <c:rAngAx val="1"/>
    </c:view3D>
    <c:floor>
      <c:thickness val="0"/>
    </c:floor>
    <c:sideWall>
      <c:thickness val="0"/>
    </c:sideWall>
    <c:backWall>
      <c:thickness val="0"/>
    </c:backWall>
    <c:plotArea>
      <c:layout>
        <c:manualLayout>
          <c:layoutTarget val="inner"/>
          <c:xMode val="edge"/>
          <c:yMode val="edge"/>
          <c:x val="0.26813033729193125"/>
          <c:y val="0.15512357549857517"/>
          <c:w val="0.47666388887730682"/>
          <c:h val="0.45969978632478631"/>
        </c:manualLayout>
      </c:layout>
      <c:pie3DChart>
        <c:varyColors val="1"/>
        <c:ser>
          <c:idx val="0"/>
          <c:order val="0"/>
          <c:tx>
            <c:strRef>
              <c:f>Hoja1!$B$1</c:f>
              <c:strCache>
                <c:ptCount val="1"/>
                <c:pt idx="0">
                  <c:v>Columna1</c:v>
                </c:pt>
              </c:strCache>
            </c:strRef>
          </c:tx>
          <c:spPr>
            <a:solidFill>
              <a:srgbClr val="7DA460"/>
            </a:solidFill>
            <a:ln w="12700"/>
            <a:effectLst/>
            <a:scene3d>
              <a:camera prst="orthographicFront"/>
              <a:lightRig rig="contrasting" dir="t">
                <a:rot lat="0" lon="0" rev="1500000"/>
              </a:lightRig>
            </a:scene3d>
            <a:sp3d prstMaterial="plastic">
              <a:bevelT w="254000" h="254000"/>
              <a:bevelB w="254000" h="254000"/>
            </a:sp3d>
          </c:spPr>
          <c:explosion val="2"/>
          <c:dPt>
            <c:idx val="0"/>
            <c:bubble3D val="0"/>
            <c:spPr>
              <a:solidFill>
                <a:srgbClr val="88BA62">
                  <a:alpha val="97255"/>
                </a:srgbClr>
              </a:solidFill>
              <a:ln w="12700"/>
              <a:effectLst/>
              <a:scene3d>
                <a:camera prst="orthographicFront"/>
                <a:lightRig rig="contrasting" dir="t">
                  <a:rot lat="0" lon="0" rev="1500000"/>
                </a:lightRig>
              </a:scene3d>
              <a:sp3d prstMaterial="plastic">
                <a:bevelT w="254000" h="254000"/>
                <a:bevelB w="254000" h="254000"/>
              </a:sp3d>
            </c:spPr>
          </c:dPt>
          <c:dPt>
            <c:idx val="1"/>
            <c:bubble3D val="0"/>
            <c:explosion val="4"/>
            <c:spPr>
              <a:solidFill>
                <a:srgbClr val="FFC000">
                  <a:alpha val="98000"/>
                </a:srgbClr>
              </a:solidFill>
              <a:ln w="12700"/>
              <a:effectLst/>
              <a:scene3d>
                <a:camera prst="orthographicFront"/>
                <a:lightRig rig="contrasting" dir="t">
                  <a:rot lat="0" lon="0" rev="1500000"/>
                </a:lightRig>
              </a:scene3d>
              <a:sp3d prstMaterial="plastic">
                <a:bevelT w="254000" h="254000"/>
                <a:bevelB w="254000" h="254000"/>
              </a:sp3d>
            </c:spPr>
          </c:dPt>
          <c:dPt>
            <c:idx val="2"/>
            <c:bubble3D val="0"/>
            <c:spPr>
              <a:solidFill>
                <a:srgbClr val="C00000"/>
              </a:solidFill>
              <a:ln w="12700"/>
              <a:effectLst/>
              <a:scene3d>
                <a:camera prst="orthographicFront"/>
                <a:lightRig rig="contrasting" dir="t">
                  <a:rot lat="0" lon="0" rev="1500000"/>
                </a:lightRig>
              </a:scene3d>
              <a:sp3d prstMaterial="plastic">
                <a:bevelT w="254000" h="254000"/>
                <a:bevelB w="254000" h="254000"/>
              </a:sp3d>
            </c:spPr>
          </c:dPt>
          <c:dPt>
            <c:idx val="3"/>
            <c:bubble3D val="0"/>
            <c:spPr>
              <a:solidFill>
                <a:schemeClr val="bg1">
                  <a:lumMod val="65000"/>
                </a:schemeClr>
              </a:solidFill>
              <a:ln w="12700"/>
              <a:effectLst/>
              <a:scene3d>
                <a:camera prst="orthographicFront"/>
                <a:lightRig rig="contrasting" dir="t">
                  <a:rot lat="0" lon="0" rev="1500000"/>
                </a:lightRig>
              </a:scene3d>
              <a:sp3d prstMaterial="plastic">
                <a:bevelT w="254000" h="254000"/>
                <a:bevelB w="254000" h="254000"/>
              </a:sp3d>
            </c:spPr>
          </c:dPt>
          <c:dLbls>
            <c:dLbl>
              <c:idx val="2"/>
              <c:spPr/>
              <c:txPr>
                <a:bodyPr/>
                <a:lstStyle/>
                <a:p>
                  <a:pPr>
                    <a:defRPr lang="es-ES">
                      <a:solidFill>
                        <a:schemeClr val="bg1"/>
                      </a:solidFill>
                    </a:defRPr>
                  </a:pPr>
                  <a:endParaRPr lang="es-MX"/>
                </a:p>
              </c:txPr>
              <c:dLblPos val="ctr"/>
              <c:showLegendKey val="0"/>
              <c:showVal val="1"/>
              <c:showCatName val="0"/>
              <c:showSerName val="0"/>
              <c:showPercent val="0"/>
              <c:showBubbleSize val="0"/>
            </c:dLbl>
            <c:dLbl>
              <c:idx val="5"/>
              <c:delete val="1"/>
              <c:extLst>
                <c:ext xmlns:c15="http://schemas.microsoft.com/office/drawing/2012/chart" uri="{CE6537A1-D6FC-4f65-9D91-7224C49458BB}"/>
              </c:extLst>
            </c:dLbl>
            <c:spPr>
              <a:noFill/>
              <a:ln>
                <a:noFill/>
              </a:ln>
              <a:effectLst/>
            </c:spPr>
            <c:txPr>
              <a:bodyPr/>
              <a:lstStyle/>
              <a:p>
                <a:pPr>
                  <a:defRPr lang="es-ES">
                    <a:solidFill>
                      <a:schemeClr val="tx1"/>
                    </a:solidFill>
                  </a:defRPr>
                </a:pPr>
                <a:endParaRPr lang="es-MX"/>
              </a:p>
            </c:txPr>
            <c:dLblPos val="ct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Hoja1!$A$2:$A$5</c:f>
              <c:strCache>
                <c:ptCount val="4"/>
                <c:pt idx="0">
                  <c:v>Muy buena / Buena</c:v>
                </c:pt>
                <c:pt idx="1">
                  <c:v>Regular</c:v>
                </c:pt>
                <c:pt idx="2">
                  <c:v>Mala / Muy mala</c:v>
                </c:pt>
                <c:pt idx="3">
                  <c:v>NS/NR</c:v>
                </c:pt>
              </c:strCache>
            </c:strRef>
          </c:cat>
          <c:val>
            <c:numRef>
              <c:f>Hoja1!$B$2:$B$5</c:f>
              <c:numCache>
                <c:formatCode>0%</c:formatCode>
                <c:ptCount val="4"/>
                <c:pt idx="0">
                  <c:v>0.25</c:v>
                </c:pt>
                <c:pt idx="1">
                  <c:v>0.52</c:v>
                </c:pt>
                <c:pt idx="2">
                  <c:v>0.19</c:v>
                </c:pt>
                <c:pt idx="3">
                  <c:v>0.04</c:v>
                </c:pt>
              </c:numCache>
            </c:numRef>
          </c:val>
        </c:ser>
        <c:dLbls>
          <c:showLegendKey val="0"/>
          <c:showVal val="1"/>
          <c:showCatName val="0"/>
          <c:showSerName val="0"/>
          <c:showPercent val="0"/>
          <c:showBubbleSize val="0"/>
          <c:showLeaderLines val="1"/>
        </c:dLbls>
      </c:pie3DChart>
      <c:spPr>
        <a:ln cap="rnd" cmpd="sng">
          <a:bevel/>
        </a:ln>
        <a:scene3d>
          <a:camera prst="orthographicFront"/>
          <a:lightRig rig="threePt" dir="t"/>
        </a:scene3d>
        <a:sp3d>
          <a:bevelT w="165100" prst="coolSlant"/>
        </a:sp3d>
      </c:spPr>
    </c:plotArea>
    <c:legend>
      <c:legendPos val="b"/>
      <c:layout>
        <c:manualLayout>
          <c:xMode val="edge"/>
          <c:yMode val="edge"/>
          <c:x val="0"/>
          <c:y val="0.65421906337350033"/>
          <c:w val="1"/>
          <c:h val="0.15386458437541575"/>
        </c:manualLayout>
      </c:layout>
      <c:overlay val="0"/>
      <c:txPr>
        <a:bodyPr/>
        <a:lstStyle/>
        <a:p>
          <a:pPr>
            <a:defRPr lang="es-ES"/>
          </a:pPr>
          <a:endParaRPr lang="es-MX"/>
        </a:p>
      </c:txPr>
    </c:legend>
    <c:plotVisOnly val="1"/>
    <c:dispBlanksAs val="zero"/>
    <c:showDLblsOverMax val="0"/>
  </c:chart>
  <c:txPr>
    <a:bodyPr/>
    <a:lstStyle/>
    <a:p>
      <a:pPr>
        <a:defRPr sz="1200" b="1"/>
      </a:pPr>
      <a:endParaRPr lang="es-MX"/>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462901428460822E-2"/>
          <c:y val="4.608067064034916E-2"/>
          <c:w val="0.87895447367725377"/>
          <c:h val="0.57806672095319656"/>
        </c:manualLayout>
      </c:layout>
      <c:barChart>
        <c:barDir val="col"/>
        <c:grouping val="stacked"/>
        <c:varyColors val="0"/>
        <c:ser>
          <c:idx val="0"/>
          <c:order val="0"/>
          <c:tx>
            <c:strRef>
              <c:f>Hoja1!$B$1</c:f>
              <c:strCache>
                <c:ptCount val="1"/>
                <c:pt idx="0">
                  <c:v>Espontáneo</c:v>
                </c:pt>
              </c:strCache>
            </c:strRef>
          </c:tx>
          <c:spPr>
            <a:solidFill>
              <a:srgbClr val="7FB544"/>
            </a:solidFill>
            <a:scene3d>
              <a:camera prst="orthographicFront"/>
              <a:lightRig rig="threePt" dir="t"/>
            </a:scene3d>
            <a:sp3d>
              <a:bevelT/>
              <a:bevelB/>
            </a:sp3d>
          </c:spPr>
          <c:invertIfNegative val="0"/>
          <c:dLbls>
            <c:spPr>
              <a:noFill/>
              <a:ln>
                <a:noFill/>
              </a:ln>
              <a:effectLst/>
            </c:spPr>
            <c:txPr>
              <a:bodyPr/>
              <a:lstStyle/>
              <a:p>
                <a:pPr>
                  <a:defRPr sz="900" b="1"/>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Hoja1!$A$2:$A$11</c:f>
              <c:strCache>
                <c:ptCount val="10"/>
                <c:pt idx="0">
                  <c:v>Jorge 
Rosiñol Abreu</c:v>
                </c:pt>
                <c:pt idx="1">
                  <c:v>Alejandro 
Moreno Cárdenas</c:v>
                </c:pt>
                <c:pt idx="2">
                  <c:v>Fernando Dante 
Imperiale García</c:v>
                </c:pt>
                <c:pt idx="3">
                  <c:v>José Luis 
Góngora Ramirez</c:v>
                </c:pt>
                <c:pt idx="4">
                  <c:v>César Israel 
Lechuga González</c:v>
                </c:pt>
                <c:pt idx="5">
                  <c:v>Angelino 
Caamal Mena</c:v>
                </c:pt>
                <c:pt idx="6">
                  <c:v>Layda 
Sansores San Román</c:v>
                </c:pt>
                <c:pt idx="7">
                  <c:v>Olimpia 
Álvarez Casanova</c:v>
                </c:pt>
                <c:pt idx="8">
                  <c:v>Roger Del Carmen 
Ortegón García</c:v>
                </c:pt>
                <c:pt idx="9">
                  <c:v>Luis Antonio 
Che Cu</c:v>
                </c:pt>
              </c:strCache>
            </c:strRef>
          </c:cat>
          <c:val>
            <c:numRef>
              <c:f>Hoja1!$B$2:$B$11</c:f>
              <c:numCache>
                <c:formatCode>0%</c:formatCode>
                <c:ptCount val="10"/>
                <c:pt idx="0">
                  <c:v>0.42</c:v>
                </c:pt>
                <c:pt idx="1">
                  <c:v>0.52</c:v>
                </c:pt>
                <c:pt idx="2">
                  <c:v>0.03</c:v>
                </c:pt>
                <c:pt idx="3">
                  <c:v>0.02</c:v>
                </c:pt>
                <c:pt idx="5">
                  <c:v>0.02</c:v>
                </c:pt>
                <c:pt idx="6">
                  <c:v>0.3</c:v>
                </c:pt>
                <c:pt idx="8">
                  <c:v>0.01</c:v>
                </c:pt>
                <c:pt idx="9">
                  <c:v>0.09</c:v>
                </c:pt>
              </c:numCache>
            </c:numRef>
          </c:val>
        </c:ser>
        <c:ser>
          <c:idx val="1"/>
          <c:order val="1"/>
          <c:tx>
            <c:strRef>
              <c:f>Hoja1!$C$1</c:f>
              <c:strCache>
                <c:ptCount val="1"/>
                <c:pt idx="0">
                  <c:v>Ayudado</c:v>
                </c:pt>
              </c:strCache>
            </c:strRef>
          </c:tx>
          <c:spPr>
            <a:solidFill>
              <a:srgbClr val="FFC000"/>
            </a:solidFill>
            <a:scene3d>
              <a:camera prst="orthographicFront"/>
              <a:lightRig rig="threePt" dir="t"/>
            </a:scene3d>
            <a:sp3d>
              <a:bevelT/>
              <a:bevelB/>
            </a:sp3d>
          </c:spPr>
          <c:invertIfNegative val="0"/>
          <c:dLbls>
            <c:spPr>
              <a:noFill/>
              <a:ln>
                <a:noFill/>
              </a:ln>
              <a:effectLst/>
            </c:spPr>
            <c:txPr>
              <a:bodyPr/>
              <a:lstStyle/>
              <a:p>
                <a:pPr>
                  <a:defRPr sz="900" b="1"/>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Hoja1!$A$2:$A$11</c:f>
              <c:strCache>
                <c:ptCount val="10"/>
                <c:pt idx="0">
                  <c:v>Jorge 
Rosiñol Abreu</c:v>
                </c:pt>
                <c:pt idx="1">
                  <c:v>Alejandro 
Moreno Cárdenas</c:v>
                </c:pt>
                <c:pt idx="2">
                  <c:v>Fernando Dante 
Imperiale García</c:v>
                </c:pt>
                <c:pt idx="3">
                  <c:v>José Luis 
Góngora Ramirez</c:v>
                </c:pt>
                <c:pt idx="4">
                  <c:v>César Israel 
Lechuga González</c:v>
                </c:pt>
                <c:pt idx="5">
                  <c:v>Angelino 
Caamal Mena</c:v>
                </c:pt>
                <c:pt idx="6">
                  <c:v>Layda 
Sansores San Román</c:v>
                </c:pt>
                <c:pt idx="7">
                  <c:v>Olimpia 
Álvarez Casanova</c:v>
                </c:pt>
                <c:pt idx="8">
                  <c:v>Roger Del Carmen 
Ortegón García</c:v>
                </c:pt>
                <c:pt idx="9">
                  <c:v>Luis Antonio 
Che Cu</c:v>
                </c:pt>
              </c:strCache>
            </c:strRef>
          </c:cat>
          <c:val>
            <c:numRef>
              <c:f>Hoja1!$C$2:$C$11</c:f>
              <c:numCache>
                <c:formatCode>0%</c:formatCode>
                <c:ptCount val="10"/>
                <c:pt idx="0">
                  <c:v>0.26</c:v>
                </c:pt>
                <c:pt idx="1">
                  <c:v>0.22</c:v>
                </c:pt>
                <c:pt idx="2">
                  <c:v>0.05</c:v>
                </c:pt>
                <c:pt idx="3">
                  <c:v>0.04</c:v>
                </c:pt>
                <c:pt idx="4">
                  <c:v>0.02</c:v>
                </c:pt>
                <c:pt idx="5">
                  <c:v>0.03</c:v>
                </c:pt>
                <c:pt idx="6">
                  <c:v>0.31</c:v>
                </c:pt>
                <c:pt idx="7">
                  <c:v>0.01</c:v>
                </c:pt>
                <c:pt idx="8">
                  <c:v>0.03</c:v>
                </c:pt>
                <c:pt idx="9">
                  <c:v>0.15</c:v>
                </c:pt>
              </c:numCache>
            </c:numRef>
          </c:val>
        </c:ser>
        <c:dLbls>
          <c:showLegendKey val="0"/>
          <c:showVal val="0"/>
          <c:showCatName val="0"/>
          <c:showSerName val="0"/>
          <c:showPercent val="0"/>
          <c:showBubbleSize val="0"/>
        </c:dLbls>
        <c:gapWidth val="75"/>
        <c:overlap val="100"/>
        <c:axId val="-1976659152"/>
        <c:axId val="-1976669488"/>
      </c:barChart>
      <c:catAx>
        <c:axId val="-1976659152"/>
        <c:scaling>
          <c:orientation val="minMax"/>
        </c:scaling>
        <c:delete val="0"/>
        <c:axPos val="b"/>
        <c:numFmt formatCode="General" sourceLinked="0"/>
        <c:majorTickMark val="out"/>
        <c:minorTickMark val="none"/>
        <c:tickLblPos val="nextTo"/>
        <c:txPr>
          <a:bodyPr/>
          <a:lstStyle/>
          <a:p>
            <a:pPr>
              <a:defRPr sz="700" b="1" i="0"/>
            </a:pPr>
            <a:endParaRPr lang="es-MX"/>
          </a:p>
        </c:txPr>
        <c:crossAx val="-1976669488"/>
        <c:crosses val="autoZero"/>
        <c:auto val="1"/>
        <c:lblAlgn val="ctr"/>
        <c:lblOffset val="100"/>
        <c:noMultiLvlLbl val="0"/>
      </c:catAx>
      <c:valAx>
        <c:axId val="-1976669488"/>
        <c:scaling>
          <c:orientation val="minMax"/>
        </c:scaling>
        <c:delete val="0"/>
        <c:axPos val="l"/>
        <c:majorGridlines/>
        <c:numFmt formatCode="0%" sourceLinked="1"/>
        <c:majorTickMark val="out"/>
        <c:minorTickMark val="none"/>
        <c:tickLblPos val="nextTo"/>
        <c:txPr>
          <a:bodyPr/>
          <a:lstStyle/>
          <a:p>
            <a:pPr>
              <a:defRPr sz="1200" b="1"/>
            </a:pPr>
            <a:endParaRPr lang="es-MX"/>
          </a:p>
        </c:txPr>
        <c:crossAx val="-1976659152"/>
        <c:crosses val="autoZero"/>
        <c:crossBetween val="between"/>
      </c:valAx>
    </c:plotArea>
    <c:legend>
      <c:legendPos val="r"/>
      <c:layout>
        <c:manualLayout>
          <c:xMode val="edge"/>
          <c:yMode val="edge"/>
          <c:x val="0.32193564023856963"/>
          <c:y val="0.84532784852186182"/>
          <c:w val="0.43390086286708884"/>
          <c:h val="9.5470974646006582E-2"/>
        </c:manualLayout>
      </c:layout>
      <c:overlay val="0"/>
      <c:txPr>
        <a:bodyPr/>
        <a:lstStyle/>
        <a:p>
          <a:pPr>
            <a:defRPr sz="1200" b="1"/>
          </a:pPr>
          <a:endParaRPr lang="es-MX"/>
        </a:p>
      </c:txPr>
    </c:legend>
    <c:plotVisOnly val="1"/>
    <c:dispBlanksAs val="gap"/>
    <c:showDLblsOverMax val="0"/>
  </c:chart>
  <c:txPr>
    <a:bodyPr/>
    <a:lstStyle/>
    <a:p>
      <a:pPr>
        <a:defRPr sz="1800"/>
      </a:pPr>
      <a:endParaRPr lang="es-MX"/>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177645502645497E-2"/>
          <c:y val="8.3978888888890268E-2"/>
          <c:w val="0.90534351851855543"/>
          <c:h val="0.5778223621433658"/>
        </c:manualLayout>
      </c:layout>
      <c:barChart>
        <c:barDir val="col"/>
        <c:grouping val="clustered"/>
        <c:varyColors val="1"/>
        <c:ser>
          <c:idx val="0"/>
          <c:order val="0"/>
          <c:tx>
            <c:strRef>
              <c:f>Hoja1!$B$1</c:f>
              <c:strCache>
                <c:ptCount val="1"/>
                <c:pt idx="0">
                  <c:v>Partidos</c:v>
                </c:pt>
              </c:strCache>
            </c:strRef>
          </c:tx>
          <c:spPr>
            <a:effectLst>
              <a:outerShdw blurRad="50800" dist="38100" dir="2700000" algn="tl" rotWithShape="0">
                <a:prstClr val="black">
                  <a:alpha val="40000"/>
                </a:prstClr>
              </a:outerShdw>
            </a:effectLst>
            <a:scene3d>
              <a:camera prst="orthographicFront"/>
              <a:lightRig rig="threePt" dir="t">
                <a:rot lat="0" lon="0" rev="4200000"/>
              </a:lightRig>
            </a:scene3d>
            <a:sp3d prstMaterial="plastic">
              <a:bevelT w="127000" h="127000"/>
              <a:bevelB w="127000" h="127000"/>
            </a:sp3d>
          </c:spPr>
          <c:invertIfNegative val="0"/>
          <c:dPt>
            <c:idx val="0"/>
            <c:invertIfNegative val="0"/>
            <c:bubble3D val="0"/>
            <c:spPr>
              <a:solidFill>
                <a:srgbClr val="487FBC"/>
              </a:solidFill>
              <a:effectLst>
                <a:outerShdw blurRad="50800" dist="38100" dir="2700000" algn="tl" rotWithShape="0">
                  <a:prstClr val="black">
                    <a:alpha val="40000"/>
                  </a:prstClr>
                </a:outerShdw>
              </a:effectLst>
              <a:scene3d>
                <a:camera prst="orthographicFront"/>
                <a:lightRig rig="threePt" dir="t">
                  <a:rot lat="0" lon="0" rev="4200000"/>
                </a:lightRig>
              </a:scene3d>
              <a:sp3d prstMaterial="plastic">
                <a:bevelT w="127000" h="127000"/>
                <a:bevelB w="127000" h="127000"/>
              </a:sp3d>
            </c:spPr>
          </c:dPt>
          <c:dPt>
            <c:idx val="1"/>
            <c:invertIfNegative val="0"/>
            <c:bubble3D val="0"/>
            <c:spPr>
              <a:solidFill>
                <a:srgbClr val="749A58"/>
              </a:solidFill>
              <a:effectLst>
                <a:outerShdw blurRad="50800" dist="38100" dir="2700000" algn="tl" rotWithShape="0">
                  <a:prstClr val="black">
                    <a:alpha val="40000"/>
                  </a:prstClr>
                </a:outerShdw>
              </a:effectLst>
              <a:scene3d>
                <a:camera prst="orthographicFront"/>
                <a:lightRig rig="threePt" dir="t">
                  <a:rot lat="0" lon="0" rev="4200000"/>
                </a:lightRig>
              </a:scene3d>
              <a:sp3d prstMaterial="plastic">
                <a:bevelT w="127000" h="127000"/>
                <a:bevelB w="127000" h="127000"/>
              </a:sp3d>
            </c:spPr>
          </c:dPt>
          <c:dPt>
            <c:idx val="2"/>
            <c:invertIfNegative val="0"/>
            <c:bubble3D val="0"/>
            <c:spPr>
              <a:solidFill>
                <a:srgbClr val="FFC000"/>
              </a:solidFill>
              <a:effectLst>
                <a:outerShdw blurRad="50800" dist="38100" dir="2700000" algn="tl" rotWithShape="0">
                  <a:prstClr val="black">
                    <a:alpha val="40000"/>
                  </a:prstClr>
                </a:outerShdw>
              </a:effectLst>
              <a:scene3d>
                <a:camera prst="orthographicFront"/>
                <a:lightRig rig="threePt" dir="t">
                  <a:rot lat="0" lon="0" rev="4200000"/>
                </a:lightRig>
              </a:scene3d>
              <a:sp3d prstMaterial="plastic">
                <a:bevelT w="127000" h="127000"/>
                <a:bevelB w="127000" h="127000"/>
              </a:sp3d>
            </c:spPr>
          </c:dPt>
          <c:dPt>
            <c:idx val="3"/>
            <c:invertIfNegative val="0"/>
            <c:bubble3D val="0"/>
            <c:spPr>
              <a:solidFill>
                <a:srgbClr val="FF3300"/>
              </a:solidFill>
              <a:effectLst>
                <a:outerShdw blurRad="50800" dist="38100" dir="2700000" algn="tl" rotWithShape="0">
                  <a:prstClr val="black">
                    <a:alpha val="40000"/>
                  </a:prstClr>
                </a:outerShdw>
              </a:effectLst>
              <a:scene3d>
                <a:camera prst="orthographicFront"/>
                <a:lightRig rig="threePt" dir="t">
                  <a:rot lat="0" lon="0" rev="4200000"/>
                </a:lightRig>
              </a:scene3d>
              <a:sp3d prstMaterial="plastic">
                <a:bevelT w="127000" h="127000"/>
                <a:bevelB w="127000" h="127000"/>
              </a:sp3d>
            </c:spPr>
          </c:dPt>
          <c:dPt>
            <c:idx val="4"/>
            <c:invertIfNegative val="0"/>
            <c:bubble3D val="0"/>
            <c:spPr>
              <a:solidFill>
                <a:srgbClr val="E78307"/>
              </a:solidFill>
              <a:effectLst>
                <a:outerShdw blurRad="50800" dist="38100" dir="2700000" algn="tl" rotWithShape="0">
                  <a:prstClr val="black">
                    <a:alpha val="40000"/>
                  </a:prstClr>
                </a:outerShdw>
              </a:effectLst>
              <a:scene3d>
                <a:camera prst="orthographicFront"/>
                <a:lightRig rig="threePt" dir="t">
                  <a:rot lat="0" lon="0" rev="4200000"/>
                </a:lightRig>
              </a:scene3d>
              <a:sp3d prstMaterial="plastic">
                <a:bevelT w="127000" h="127000"/>
                <a:bevelB w="127000" h="127000"/>
              </a:sp3d>
            </c:spPr>
          </c:dPt>
          <c:dPt>
            <c:idx val="5"/>
            <c:invertIfNegative val="0"/>
            <c:bubble3D val="0"/>
            <c:spPr>
              <a:solidFill>
                <a:srgbClr val="00B0F0"/>
              </a:solidFill>
              <a:effectLst>
                <a:outerShdw blurRad="50800" dist="38100" dir="2700000" algn="tl" rotWithShape="0">
                  <a:prstClr val="black">
                    <a:alpha val="40000"/>
                  </a:prstClr>
                </a:outerShdw>
              </a:effectLst>
              <a:scene3d>
                <a:camera prst="orthographicFront"/>
                <a:lightRig rig="threePt" dir="t">
                  <a:rot lat="0" lon="0" rev="4200000"/>
                </a:lightRig>
              </a:scene3d>
              <a:sp3d prstMaterial="plastic">
                <a:bevelT w="127000" h="127000"/>
                <a:bevelB w="127000" h="127000"/>
              </a:sp3d>
            </c:spPr>
          </c:dPt>
          <c:dPt>
            <c:idx val="6"/>
            <c:invertIfNegative val="0"/>
            <c:bubble3D val="0"/>
            <c:spPr>
              <a:solidFill>
                <a:schemeClr val="accent2">
                  <a:lumMod val="75000"/>
                </a:schemeClr>
              </a:solidFill>
              <a:effectLst>
                <a:outerShdw blurRad="50800" dist="38100" dir="2700000" algn="tl" rotWithShape="0">
                  <a:prstClr val="black">
                    <a:alpha val="40000"/>
                  </a:prstClr>
                </a:outerShdw>
              </a:effectLst>
              <a:scene3d>
                <a:camera prst="orthographicFront"/>
                <a:lightRig rig="threePt" dir="t">
                  <a:rot lat="0" lon="0" rev="4200000"/>
                </a:lightRig>
              </a:scene3d>
              <a:sp3d prstMaterial="plastic">
                <a:bevelT w="127000" h="127000"/>
                <a:bevelB w="127000" h="127000"/>
              </a:sp3d>
            </c:spPr>
          </c:dPt>
          <c:dPt>
            <c:idx val="7"/>
            <c:invertIfNegative val="0"/>
            <c:bubble3D val="0"/>
            <c:spPr>
              <a:solidFill>
                <a:srgbClr val="B55194"/>
              </a:solidFill>
              <a:effectLst>
                <a:outerShdw blurRad="50800" dist="38100" dir="2700000" algn="tl" rotWithShape="0">
                  <a:prstClr val="black">
                    <a:alpha val="40000"/>
                  </a:prstClr>
                </a:outerShdw>
              </a:effectLst>
              <a:scene3d>
                <a:camera prst="orthographicFront"/>
                <a:lightRig rig="threePt" dir="t">
                  <a:rot lat="0" lon="0" rev="4200000"/>
                </a:lightRig>
              </a:scene3d>
              <a:sp3d prstMaterial="plastic">
                <a:bevelT w="127000" h="127000"/>
                <a:bevelB w="127000" h="127000"/>
              </a:sp3d>
            </c:spPr>
          </c:dPt>
          <c:dPt>
            <c:idx val="8"/>
            <c:invertIfNegative val="0"/>
            <c:bubble3D val="0"/>
            <c:spPr>
              <a:solidFill>
                <a:schemeClr val="accent4">
                  <a:lumMod val="75000"/>
                </a:schemeClr>
              </a:solidFill>
              <a:effectLst>
                <a:outerShdw blurRad="50800" dist="38100" dir="2700000" algn="tl" rotWithShape="0">
                  <a:prstClr val="black">
                    <a:alpha val="40000"/>
                  </a:prstClr>
                </a:outerShdw>
              </a:effectLst>
              <a:scene3d>
                <a:camera prst="orthographicFront"/>
                <a:lightRig rig="threePt" dir="t">
                  <a:rot lat="0" lon="0" rev="4200000"/>
                </a:lightRig>
              </a:scene3d>
              <a:sp3d prstMaterial="plastic">
                <a:bevelT w="127000" h="127000"/>
                <a:bevelB w="127000" h="127000"/>
              </a:sp3d>
            </c:spPr>
          </c:dPt>
          <c:dPt>
            <c:idx val="9"/>
            <c:invertIfNegative val="0"/>
            <c:bubble3D val="0"/>
            <c:spPr>
              <a:solidFill>
                <a:schemeClr val="bg2">
                  <a:lumMod val="90000"/>
                </a:schemeClr>
              </a:solidFill>
              <a:effectLst>
                <a:outerShdw blurRad="50800" dist="38100" dir="2700000" algn="tl" rotWithShape="0">
                  <a:prstClr val="black">
                    <a:alpha val="40000"/>
                  </a:prstClr>
                </a:outerShdw>
              </a:effectLst>
              <a:scene3d>
                <a:camera prst="orthographicFront"/>
                <a:lightRig rig="threePt" dir="t">
                  <a:rot lat="0" lon="0" rev="4200000"/>
                </a:lightRig>
              </a:scene3d>
              <a:sp3d prstMaterial="plastic">
                <a:bevelT w="127000" h="127000"/>
                <a:bevelB w="127000" h="127000"/>
              </a:sp3d>
            </c:spPr>
          </c:dPt>
          <c:dPt>
            <c:idx val="10"/>
            <c:invertIfNegative val="0"/>
            <c:bubble3D val="0"/>
            <c:spPr>
              <a:solidFill>
                <a:schemeClr val="accent2">
                  <a:lumMod val="60000"/>
                  <a:lumOff val="40000"/>
                </a:schemeClr>
              </a:solidFill>
              <a:effectLst>
                <a:outerShdw blurRad="50800" dist="38100" dir="2700000" algn="tl" rotWithShape="0">
                  <a:prstClr val="black">
                    <a:alpha val="40000"/>
                  </a:prstClr>
                </a:outerShdw>
              </a:effectLst>
              <a:scene3d>
                <a:camera prst="orthographicFront"/>
                <a:lightRig rig="threePt" dir="t">
                  <a:rot lat="0" lon="0" rev="4200000"/>
                </a:lightRig>
              </a:scene3d>
              <a:sp3d prstMaterial="plastic">
                <a:bevelT w="127000" h="127000"/>
                <a:bevelB w="127000" h="127000"/>
              </a:sp3d>
            </c:spPr>
          </c:dPt>
          <c:dLbls>
            <c:dLbl>
              <c:idx val="0"/>
              <c:layout>
                <c:manualLayout>
                  <c:x val="0"/>
                  <c:y val="2.0629006006776716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4928492849284928E-3"/>
                  <c:y val="1.2828282828282828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2392739273927598E-3"/>
                  <c:y val="2.0629006006776716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es-MX" sz="1200" b="1">
                    <a:latin typeface="Arial" pitchFamily="34" charset="0"/>
                    <a:cs typeface="Arial" pitchFamily="34" charset="0"/>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Hoja1!$A$2:$A$11</c:f>
              <c:strCache>
                <c:ptCount val="10"/>
                <c:pt idx="0">
                  <c:v>Jorge 
Rosiñol Abreu</c:v>
                </c:pt>
                <c:pt idx="1">
                  <c:v>Alejandro 
Moreno Cárdenas</c:v>
                </c:pt>
                <c:pt idx="2">
                  <c:v>Fernando Dante 
Imperiale García</c:v>
                </c:pt>
                <c:pt idx="3">
                  <c:v>José Luis 
Góngora Ramirez</c:v>
                </c:pt>
                <c:pt idx="4">
                  <c:v>César Israel 
Lechuga González</c:v>
                </c:pt>
                <c:pt idx="5">
                  <c:v>Angelino 
Caamal Mena</c:v>
                </c:pt>
                <c:pt idx="6">
                  <c:v>Layda 
Sansores San Román</c:v>
                </c:pt>
                <c:pt idx="7">
                  <c:v>Olimpia 
Álvarez Casanova</c:v>
                </c:pt>
                <c:pt idx="8">
                  <c:v>Roger Del Carmen 
Ortegón García</c:v>
                </c:pt>
                <c:pt idx="9">
                  <c:v>Luis Antonio 
Che Cu</c:v>
                </c:pt>
              </c:strCache>
            </c:strRef>
          </c:cat>
          <c:val>
            <c:numRef>
              <c:f>Hoja1!$B$2:$B$11</c:f>
              <c:numCache>
                <c:formatCode>0%</c:formatCode>
                <c:ptCount val="10"/>
                <c:pt idx="0">
                  <c:v>0.32</c:v>
                </c:pt>
                <c:pt idx="1">
                  <c:v>0.45</c:v>
                </c:pt>
                <c:pt idx="2">
                  <c:v>0.05</c:v>
                </c:pt>
                <c:pt idx="3">
                  <c:v>0.03</c:v>
                </c:pt>
                <c:pt idx="4">
                  <c:v>0.01</c:v>
                </c:pt>
                <c:pt idx="5">
                  <c:v>0.01</c:v>
                </c:pt>
                <c:pt idx="6">
                  <c:v>0.11</c:v>
                </c:pt>
                <c:pt idx="7">
                  <c:v>0.01</c:v>
                </c:pt>
                <c:pt idx="8">
                  <c:v>0.01</c:v>
                </c:pt>
                <c:pt idx="9">
                  <c:v>0</c:v>
                </c:pt>
              </c:numCache>
            </c:numRef>
          </c:val>
        </c:ser>
        <c:dLbls>
          <c:showLegendKey val="0"/>
          <c:showVal val="0"/>
          <c:showCatName val="0"/>
          <c:showSerName val="0"/>
          <c:showPercent val="0"/>
          <c:showBubbleSize val="0"/>
        </c:dLbls>
        <c:gapWidth val="110"/>
        <c:axId val="-1976670576"/>
        <c:axId val="-1976670032"/>
      </c:barChart>
      <c:catAx>
        <c:axId val="-1976670576"/>
        <c:scaling>
          <c:orientation val="minMax"/>
        </c:scaling>
        <c:delete val="0"/>
        <c:axPos val="b"/>
        <c:numFmt formatCode="General" sourceLinked="1"/>
        <c:majorTickMark val="out"/>
        <c:minorTickMark val="none"/>
        <c:tickLblPos val="nextTo"/>
        <c:txPr>
          <a:bodyPr/>
          <a:lstStyle/>
          <a:p>
            <a:pPr>
              <a:defRPr sz="800" b="1"/>
            </a:pPr>
            <a:endParaRPr lang="es-MX"/>
          </a:p>
        </c:txPr>
        <c:crossAx val="-1976670032"/>
        <c:crosses val="autoZero"/>
        <c:auto val="1"/>
        <c:lblAlgn val="ctr"/>
        <c:lblOffset val="100"/>
        <c:noMultiLvlLbl val="0"/>
      </c:catAx>
      <c:valAx>
        <c:axId val="-1976670032"/>
        <c:scaling>
          <c:orientation val="minMax"/>
          <c:max val="0.70000000000000007"/>
          <c:min val="0"/>
        </c:scaling>
        <c:delete val="0"/>
        <c:axPos val="l"/>
        <c:majorGridlines/>
        <c:numFmt formatCode="0%" sourceLinked="0"/>
        <c:majorTickMark val="out"/>
        <c:minorTickMark val="none"/>
        <c:tickLblPos val="nextTo"/>
        <c:spPr>
          <a:ln>
            <a:noFill/>
          </a:ln>
        </c:spPr>
        <c:txPr>
          <a:bodyPr/>
          <a:lstStyle/>
          <a:p>
            <a:pPr>
              <a:defRPr lang="es-MX" sz="1200" b="1">
                <a:latin typeface="Arial" pitchFamily="34" charset="0"/>
                <a:cs typeface="Arial" pitchFamily="34" charset="0"/>
              </a:defRPr>
            </a:pPr>
            <a:endParaRPr lang="es-MX"/>
          </a:p>
        </c:txPr>
        <c:crossAx val="-1976670576"/>
        <c:crosses val="autoZero"/>
        <c:crossBetween val="between"/>
        <c:majorUnit val="0.1"/>
      </c:valAx>
      <c:spPr>
        <a:ln>
          <a:solidFill>
            <a:prstClr val="white">
              <a:lumMod val="50000"/>
            </a:prstClr>
          </a:solidFill>
        </a:ln>
      </c:spPr>
    </c:plotArea>
    <c:plotVisOnly val="1"/>
    <c:dispBlanksAs val="gap"/>
    <c:showDLblsOverMax val="0"/>
  </c:chart>
  <c:txPr>
    <a:bodyPr/>
    <a:lstStyle/>
    <a:p>
      <a:pPr>
        <a:defRPr sz="1800"/>
      </a:pPr>
      <a:endParaRPr lang="es-MX"/>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2945659" cy="496751"/>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sz="quarter" idx="1"/>
          </p:nvPr>
        </p:nvSpPr>
        <p:spPr>
          <a:xfrm>
            <a:off x="3850444" y="0"/>
            <a:ext cx="2945659" cy="496751"/>
          </a:xfrm>
          <a:prstGeom prst="rect">
            <a:avLst/>
          </a:prstGeom>
        </p:spPr>
        <p:txBody>
          <a:bodyPr vert="horz" lIns="91440" tIns="45720" rIns="91440" bIns="45720" rtlCol="0"/>
          <a:lstStyle>
            <a:lvl1pPr algn="r">
              <a:defRPr sz="1200"/>
            </a:lvl1pPr>
          </a:lstStyle>
          <a:p>
            <a:fld id="{DE380198-ED8E-46EA-B367-90832BCB166A}" type="datetimeFigureOut">
              <a:rPr lang="es-MX" smtClean="0"/>
              <a:pPr/>
              <a:t>15/04/2015</a:t>
            </a:fld>
            <a:endParaRPr lang="es-MX" dirty="0"/>
          </a:p>
        </p:txBody>
      </p:sp>
      <p:sp>
        <p:nvSpPr>
          <p:cNvPr id="4" name="3 Marcador de pie de página"/>
          <p:cNvSpPr>
            <a:spLocks noGrp="1"/>
          </p:cNvSpPr>
          <p:nvPr>
            <p:ph type="ftr" sz="quarter" idx="2"/>
          </p:nvPr>
        </p:nvSpPr>
        <p:spPr>
          <a:xfrm>
            <a:off x="1" y="9429779"/>
            <a:ext cx="2945659" cy="496751"/>
          </a:xfrm>
          <a:prstGeom prst="rect">
            <a:avLst/>
          </a:prstGeom>
        </p:spPr>
        <p:txBody>
          <a:bodyPr vert="horz" lIns="91440" tIns="45720" rIns="91440" bIns="45720" rtlCol="0" anchor="b"/>
          <a:lstStyle>
            <a:lvl1pPr algn="l">
              <a:defRPr sz="1200"/>
            </a:lvl1pPr>
          </a:lstStyle>
          <a:p>
            <a:endParaRPr lang="es-MX" dirty="0"/>
          </a:p>
        </p:txBody>
      </p:sp>
      <p:sp>
        <p:nvSpPr>
          <p:cNvPr id="5" name="4 Marcador de número de diapositiva"/>
          <p:cNvSpPr>
            <a:spLocks noGrp="1"/>
          </p:cNvSpPr>
          <p:nvPr>
            <p:ph type="sldNum" sz="quarter" idx="3"/>
          </p:nvPr>
        </p:nvSpPr>
        <p:spPr>
          <a:xfrm>
            <a:off x="3850444" y="9429779"/>
            <a:ext cx="2945659" cy="496751"/>
          </a:xfrm>
          <a:prstGeom prst="rect">
            <a:avLst/>
          </a:prstGeom>
        </p:spPr>
        <p:txBody>
          <a:bodyPr vert="horz" lIns="91440" tIns="45720" rIns="91440" bIns="45720" rtlCol="0" anchor="b"/>
          <a:lstStyle>
            <a:lvl1pPr algn="r">
              <a:defRPr sz="1200"/>
            </a:lvl1pPr>
          </a:lstStyle>
          <a:p>
            <a:fld id="{C1B3A002-1BE8-42D5-918E-2FC77FB8AAFB}" type="slidenum">
              <a:rPr lang="es-MX" smtClean="0"/>
              <a:pPr/>
              <a:t>‹Nº›</a:t>
            </a:fld>
            <a:endParaRPr lang="es-MX" dirty="0"/>
          </a:p>
        </p:txBody>
      </p:sp>
    </p:spTree>
    <p:extLst>
      <p:ext uri="{BB962C8B-B14F-4D97-AF65-F5344CB8AC3E}">
        <p14:creationId xmlns:p14="http://schemas.microsoft.com/office/powerpoint/2010/main" val="264705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2945659" cy="496412"/>
          </a:xfrm>
          <a:prstGeom prst="rect">
            <a:avLst/>
          </a:prstGeom>
        </p:spPr>
        <p:txBody>
          <a:bodyPr vert="horz" lIns="92300" tIns="46150" rIns="92300" bIns="46150" rtlCol="0"/>
          <a:lstStyle>
            <a:lvl1pPr algn="l">
              <a:defRPr sz="1200"/>
            </a:lvl1pPr>
          </a:lstStyle>
          <a:p>
            <a:endParaRPr lang="es-MX" dirty="0"/>
          </a:p>
        </p:txBody>
      </p:sp>
      <p:sp>
        <p:nvSpPr>
          <p:cNvPr id="3" name="2 Marcador de fecha"/>
          <p:cNvSpPr>
            <a:spLocks noGrp="1"/>
          </p:cNvSpPr>
          <p:nvPr>
            <p:ph type="dt" idx="1"/>
          </p:nvPr>
        </p:nvSpPr>
        <p:spPr>
          <a:xfrm>
            <a:off x="3850445" y="0"/>
            <a:ext cx="2945659" cy="496412"/>
          </a:xfrm>
          <a:prstGeom prst="rect">
            <a:avLst/>
          </a:prstGeom>
        </p:spPr>
        <p:txBody>
          <a:bodyPr vert="horz" lIns="92300" tIns="46150" rIns="92300" bIns="46150" rtlCol="0"/>
          <a:lstStyle>
            <a:lvl1pPr algn="r">
              <a:defRPr sz="1200"/>
            </a:lvl1pPr>
          </a:lstStyle>
          <a:p>
            <a:fld id="{32C3625D-993D-4996-80C0-97BB12D76A4D}" type="datetimeFigureOut">
              <a:rPr lang="es-MX" smtClean="0"/>
              <a:pPr/>
              <a:t>15/04/2015</a:t>
            </a:fld>
            <a:endParaRPr lang="es-MX" dirty="0"/>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300" tIns="46150" rIns="92300" bIns="46150" rtlCol="0" anchor="ctr"/>
          <a:lstStyle/>
          <a:p>
            <a:endParaRPr lang="es-MX" dirty="0"/>
          </a:p>
        </p:txBody>
      </p:sp>
      <p:sp>
        <p:nvSpPr>
          <p:cNvPr id="5" name="4 Marcador de notas"/>
          <p:cNvSpPr>
            <a:spLocks noGrp="1"/>
          </p:cNvSpPr>
          <p:nvPr>
            <p:ph type="body" sz="quarter" idx="3"/>
          </p:nvPr>
        </p:nvSpPr>
        <p:spPr>
          <a:xfrm>
            <a:off x="679768" y="4715909"/>
            <a:ext cx="5438140" cy="4467702"/>
          </a:xfrm>
          <a:prstGeom prst="rect">
            <a:avLst/>
          </a:prstGeom>
        </p:spPr>
        <p:txBody>
          <a:bodyPr vert="horz" lIns="92300" tIns="46150" rIns="92300" bIns="4615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1" y="9430092"/>
            <a:ext cx="2945659" cy="496412"/>
          </a:xfrm>
          <a:prstGeom prst="rect">
            <a:avLst/>
          </a:prstGeom>
        </p:spPr>
        <p:txBody>
          <a:bodyPr vert="horz" lIns="92300" tIns="46150" rIns="92300" bIns="4615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50445" y="9430092"/>
            <a:ext cx="2945659" cy="496412"/>
          </a:xfrm>
          <a:prstGeom prst="rect">
            <a:avLst/>
          </a:prstGeom>
        </p:spPr>
        <p:txBody>
          <a:bodyPr vert="horz" lIns="92300" tIns="46150" rIns="92300" bIns="46150" rtlCol="0" anchor="b"/>
          <a:lstStyle>
            <a:lvl1pPr algn="r">
              <a:defRPr sz="1200"/>
            </a:lvl1pPr>
          </a:lstStyle>
          <a:p>
            <a:fld id="{0ABF3686-22B3-4888-B3A7-C4117D835B0A}" type="slidenum">
              <a:rPr lang="es-MX" smtClean="0"/>
              <a:pPr/>
              <a:t>‹Nº›</a:t>
            </a:fld>
            <a:endParaRPr lang="es-MX" dirty="0"/>
          </a:p>
        </p:txBody>
      </p:sp>
    </p:spTree>
    <p:extLst>
      <p:ext uri="{BB962C8B-B14F-4D97-AF65-F5344CB8AC3E}">
        <p14:creationId xmlns:p14="http://schemas.microsoft.com/office/powerpoint/2010/main" val="3671411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A37D44FC-8580-48C3-972B-32DF1D545C49}" type="slidenum">
              <a:rPr lang="es-MX" smtClean="0"/>
              <a:pPr/>
              <a:t>1</a:t>
            </a:fld>
            <a:endParaRPr lang="es-MX" dirty="0"/>
          </a:p>
        </p:txBody>
      </p:sp>
    </p:spTree>
    <p:extLst>
      <p:ext uri="{BB962C8B-B14F-4D97-AF65-F5344CB8AC3E}">
        <p14:creationId xmlns:p14="http://schemas.microsoft.com/office/powerpoint/2010/main" val="127735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0ABF3686-22B3-4888-B3A7-C4117D835B0A}" type="slidenum">
              <a:rPr lang="es-MX" smtClean="0"/>
              <a:pPr/>
              <a:t>10</a:t>
            </a:fld>
            <a:endParaRPr lang="es-MX" dirty="0"/>
          </a:p>
        </p:txBody>
      </p:sp>
    </p:spTree>
    <p:extLst>
      <p:ext uri="{BB962C8B-B14F-4D97-AF65-F5344CB8AC3E}">
        <p14:creationId xmlns:p14="http://schemas.microsoft.com/office/powerpoint/2010/main" val="3714009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0ABF3686-22B3-4888-B3A7-C4117D835B0A}" type="slidenum">
              <a:rPr lang="es-MX" smtClean="0"/>
              <a:pPr/>
              <a:t>11</a:t>
            </a:fld>
            <a:endParaRPr lang="es-MX" dirty="0"/>
          </a:p>
        </p:txBody>
      </p:sp>
    </p:spTree>
    <p:extLst>
      <p:ext uri="{BB962C8B-B14F-4D97-AF65-F5344CB8AC3E}">
        <p14:creationId xmlns:p14="http://schemas.microsoft.com/office/powerpoint/2010/main" val="58771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A37D44FC-8580-48C3-972B-32DF1D545C49}" type="slidenum">
              <a:rPr lang="es-MX" smtClean="0"/>
              <a:pPr/>
              <a:t>12</a:t>
            </a:fld>
            <a:endParaRPr lang="es-MX" dirty="0"/>
          </a:p>
        </p:txBody>
      </p:sp>
    </p:spTree>
    <p:extLst>
      <p:ext uri="{BB962C8B-B14F-4D97-AF65-F5344CB8AC3E}">
        <p14:creationId xmlns:p14="http://schemas.microsoft.com/office/powerpoint/2010/main" val="2251632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0ABF3686-22B3-4888-B3A7-C4117D835B0A}" type="slidenum">
              <a:rPr lang="es-MX" smtClean="0"/>
              <a:pPr/>
              <a:t>13</a:t>
            </a:fld>
            <a:endParaRPr lang="es-MX" dirty="0"/>
          </a:p>
        </p:txBody>
      </p:sp>
    </p:spTree>
    <p:extLst>
      <p:ext uri="{BB962C8B-B14F-4D97-AF65-F5344CB8AC3E}">
        <p14:creationId xmlns:p14="http://schemas.microsoft.com/office/powerpoint/2010/main" val="291884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0ABF3686-22B3-4888-B3A7-C4117D835B0A}" type="slidenum">
              <a:rPr lang="es-MX" smtClean="0"/>
              <a:pPr/>
              <a:t>14</a:t>
            </a:fld>
            <a:endParaRPr lang="es-MX" dirty="0"/>
          </a:p>
        </p:txBody>
      </p:sp>
    </p:spTree>
    <p:extLst>
      <p:ext uri="{BB962C8B-B14F-4D97-AF65-F5344CB8AC3E}">
        <p14:creationId xmlns:p14="http://schemas.microsoft.com/office/powerpoint/2010/main" val="1690217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0ABF3686-22B3-4888-B3A7-C4117D835B0A}" type="slidenum">
              <a:rPr lang="es-MX" smtClean="0"/>
              <a:pPr/>
              <a:t>15</a:t>
            </a:fld>
            <a:endParaRPr lang="es-MX" dirty="0"/>
          </a:p>
        </p:txBody>
      </p:sp>
    </p:spTree>
    <p:extLst>
      <p:ext uri="{BB962C8B-B14F-4D97-AF65-F5344CB8AC3E}">
        <p14:creationId xmlns:p14="http://schemas.microsoft.com/office/powerpoint/2010/main" val="4224095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0ABF3686-22B3-4888-B3A7-C4117D835B0A}" type="slidenum">
              <a:rPr lang="es-MX" smtClean="0"/>
              <a:pPr/>
              <a:t>16</a:t>
            </a:fld>
            <a:endParaRPr lang="es-MX" dirty="0"/>
          </a:p>
        </p:txBody>
      </p:sp>
    </p:spTree>
    <p:extLst>
      <p:ext uri="{BB962C8B-B14F-4D97-AF65-F5344CB8AC3E}">
        <p14:creationId xmlns:p14="http://schemas.microsoft.com/office/powerpoint/2010/main" val="2785388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A37D44FC-8580-48C3-972B-32DF1D545C49}" type="slidenum">
              <a:rPr lang="es-MX" smtClean="0"/>
              <a:pPr/>
              <a:t>2</a:t>
            </a:fld>
            <a:endParaRPr lang="es-MX" dirty="0"/>
          </a:p>
        </p:txBody>
      </p:sp>
    </p:spTree>
    <p:extLst>
      <p:ext uri="{BB962C8B-B14F-4D97-AF65-F5344CB8AC3E}">
        <p14:creationId xmlns:p14="http://schemas.microsoft.com/office/powerpoint/2010/main" val="2662555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A37D44FC-8580-48C3-972B-32DF1D545C49}" type="slidenum">
              <a:rPr lang="es-MX">
                <a:solidFill>
                  <a:prstClr val="black"/>
                </a:solidFill>
              </a:rPr>
              <a:pPr/>
              <a:t>3</a:t>
            </a:fld>
            <a:endParaRPr lang="es-MX" dirty="0">
              <a:solidFill>
                <a:prstClr val="black"/>
              </a:solidFill>
            </a:endParaRPr>
          </a:p>
        </p:txBody>
      </p:sp>
    </p:spTree>
    <p:extLst>
      <p:ext uri="{BB962C8B-B14F-4D97-AF65-F5344CB8AC3E}">
        <p14:creationId xmlns:p14="http://schemas.microsoft.com/office/powerpoint/2010/main" val="2857970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lgn="r" rtl="0"/>
            <a:fld id="{A37D44FC-8580-48C3-972B-32DF1D545C49}" type="slidenum">
              <a:rPr lang="es-MX">
                <a:solidFill>
                  <a:prstClr val="black"/>
                </a:solidFill>
                <a:latin typeface="Calibri"/>
              </a:rPr>
              <a:pPr algn="r" rtl="0"/>
              <a:t>4</a:t>
            </a:fld>
            <a:endParaRPr lang="es-MX" dirty="0">
              <a:solidFill>
                <a:prstClr val="black"/>
              </a:solidFill>
              <a:latin typeface="Calibri"/>
            </a:endParaRPr>
          </a:p>
        </p:txBody>
      </p:sp>
    </p:spTree>
    <p:extLst>
      <p:ext uri="{BB962C8B-B14F-4D97-AF65-F5344CB8AC3E}">
        <p14:creationId xmlns:p14="http://schemas.microsoft.com/office/powerpoint/2010/main" val="1492177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lgn="r" rtl="0"/>
            <a:fld id="{A37D44FC-8580-48C3-972B-32DF1D545C49}" type="slidenum">
              <a:rPr lang="es-MX">
                <a:solidFill>
                  <a:prstClr val="black"/>
                </a:solidFill>
                <a:latin typeface="Calibri"/>
              </a:rPr>
              <a:pPr algn="r" rtl="0"/>
              <a:t>5</a:t>
            </a:fld>
            <a:endParaRPr lang="es-MX" dirty="0">
              <a:solidFill>
                <a:prstClr val="black"/>
              </a:solidFill>
              <a:latin typeface="Calibri"/>
            </a:endParaRPr>
          </a:p>
        </p:txBody>
      </p:sp>
    </p:spTree>
    <p:extLst>
      <p:ext uri="{BB962C8B-B14F-4D97-AF65-F5344CB8AC3E}">
        <p14:creationId xmlns:p14="http://schemas.microsoft.com/office/powerpoint/2010/main" val="3248161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lgn="r" rtl="0"/>
            <a:fld id="{A37D44FC-8580-48C3-972B-32DF1D545C49}" type="slidenum">
              <a:rPr lang="es-MX">
                <a:solidFill>
                  <a:prstClr val="black"/>
                </a:solidFill>
                <a:latin typeface="Calibri"/>
              </a:rPr>
              <a:pPr algn="r" rtl="0"/>
              <a:t>6</a:t>
            </a:fld>
            <a:endParaRPr lang="es-MX" dirty="0">
              <a:solidFill>
                <a:prstClr val="black"/>
              </a:solidFill>
              <a:latin typeface="Calibri"/>
            </a:endParaRPr>
          </a:p>
        </p:txBody>
      </p:sp>
    </p:spTree>
    <p:extLst>
      <p:ext uri="{BB962C8B-B14F-4D97-AF65-F5344CB8AC3E}">
        <p14:creationId xmlns:p14="http://schemas.microsoft.com/office/powerpoint/2010/main" val="2340075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0ABF3686-22B3-4888-B3A7-C4117D835B0A}" type="slidenum">
              <a:rPr lang="es-MX" smtClean="0"/>
              <a:pPr/>
              <a:t>7</a:t>
            </a:fld>
            <a:endParaRPr lang="es-MX" dirty="0"/>
          </a:p>
        </p:txBody>
      </p:sp>
    </p:spTree>
    <p:extLst>
      <p:ext uri="{BB962C8B-B14F-4D97-AF65-F5344CB8AC3E}">
        <p14:creationId xmlns:p14="http://schemas.microsoft.com/office/powerpoint/2010/main" val="2022650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A37D44FC-8580-48C3-972B-32DF1D545C49}" type="slidenum">
              <a:rPr lang="es-MX" smtClean="0"/>
              <a:pPr/>
              <a:t>8</a:t>
            </a:fld>
            <a:endParaRPr lang="es-MX" dirty="0"/>
          </a:p>
        </p:txBody>
      </p:sp>
    </p:spTree>
    <p:extLst>
      <p:ext uri="{BB962C8B-B14F-4D97-AF65-F5344CB8AC3E}">
        <p14:creationId xmlns:p14="http://schemas.microsoft.com/office/powerpoint/2010/main" val="1712318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A37D44FC-8580-48C3-972B-32DF1D545C49}" type="slidenum">
              <a:rPr lang="es-MX" smtClean="0"/>
              <a:pPr/>
              <a:t>9</a:t>
            </a:fld>
            <a:endParaRPr lang="es-MX" dirty="0"/>
          </a:p>
        </p:txBody>
      </p:sp>
    </p:spTree>
    <p:extLst>
      <p:ext uri="{BB962C8B-B14F-4D97-AF65-F5344CB8AC3E}">
        <p14:creationId xmlns:p14="http://schemas.microsoft.com/office/powerpoint/2010/main" val="2431487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grpSp>
        <p:nvGrpSpPr>
          <p:cNvPr id="2" name="4 Grupo"/>
          <p:cNvGrpSpPr/>
          <p:nvPr userDrawn="1"/>
        </p:nvGrpSpPr>
        <p:grpSpPr>
          <a:xfrm>
            <a:off x="785786" y="3786190"/>
            <a:ext cx="7596000" cy="73026"/>
            <a:chOff x="785786" y="3786190"/>
            <a:chExt cx="7596000" cy="73026"/>
          </a:xfrm>
        </p:grpSpPr>
        <p:cxnSp>
          <p:nvCxnSpPr>
            <p:cNvPr id="6" name="5 Conector recto"/>
            <p:cNvCxnSpPr/>
            <p:nvPr userDrawn="1"/>
          </p:nvCxnSpPr>
          <p:spPr>
            <a:xfrm>
              <a:off x="785786" y="3786190"/>
              <a:ext cx="7596000" cy="1588"/>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6 Conector recto"/>
            <p:cNvCxnSpPr/>
            <p:nvPr userDrawn="1"/>
          </p:nvCxnSpPr>
          <p:spPr>
            <a:xfrm>
              <a:off x="785786" y="3857628"/>
              <a:ext cx="7596000"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pPr algn="l" rtl="0"/>
            <a:fld id="{E3B7A869-D308-483C-9A71-9CED11CB4F55}" type="datetime1">
              <a:rPr lang="es-MX" sz="1200" kern="1200">
                <a:solidFill>
                  <a:prstClr val="black">
                    <a:tint val="75000"/>
                  </a:prstClr>
                </a:solidFill>
                <a:latin typeface="Arial"/>
                <a:ea typeface="+mn-ea"/>
                <a:cs typeface="+mn-cs"/>
              </a:rPr>
              <a:pPr algn="l" rtl="0"/>
              <a:t>15/04/2015</a:t>
            </a:fld>
            <a:endParaRPr lang="es-MX" sz="1200" kern="1200" dirty="0">
              <a:solidFill>
                <a:prstClr val="black">
                  <a:tint val="75000"/>
                </a:prstClr>
              </a:solidFill>
              <a:latin typeface="Arial"/>
              <a:ea typeface="+mn-ea"/>
              <a:cs typeface="+mn-cs"/>
            </a:endParaRPr>
          </a:p>
        </p:txBody>
      </p:sp>
      <p:sp>
        <p:nvSpPr>
          <p:cNvPr id="5" name="4 Marcador de pie de página"/>
          <p:cNvSpPr>
            <a:spLocks noGrp="1"/>
          </p:cNvSpPr>
          <p:nvPr>
            <p:ph type="ftr" sz="quarter" idx="11"/>
          </p:nvPr>
        </p:nvSpPr>
        <p:spPr/>
        <p:txBody>
          <a:bodyPr/>
          <a:lstStyle/>
          <a:p>
            <a:pPr algn="ctr" rtl="0"/>
            <a:endParaRPr lang="es-MX" sz="1200" kern="1200" dirty="0">
              <a:solidFill>
                <a:prstClr val="black">
                  <a:tint val="75000"/>
                </a:prstClr>
              </a:solidFill>
              <a:latin typeface="Arial"/>
              <a:ea typeface="+mn-ea"/>
              <a:cs typeface="+mn-cs"/>
            </a:endParaRPr>
          </a:p>
        </p:txBody>
      </p:sp>
      <p:sp>
        <p:nvSpPr>
          <p:cNvPr id="6" name="5 Marcador de número de diapositiva"/>
          <p:cNvSpPr>
            <a:spLocks noGrp="1"/>
          </p:cNvSpPr>
          <p:nvPr>
            <p:ph type="sldNum" sz="quarter" idx="12"/>
          </p:nvPr>
        </p:nvSpPr>
        <p:spPr/>
        <p:txBody>
          <a:bodyPr/>
          <a:lstStyle/>
          <a:p>
            <a:r>
              <a:rPr lang="es-MX" dirty="0" smtClean="0">
                <a:solidFill>
                  <a:prstClr val="black">
                    <a:tint val="75000"/>
                  </a:prstClr>
                </a:solidFill>
              </a:rPr>
              <a:t>Noviembre 2009</a:t>
            </a:r>
            <a:endParaRPr lang="es-MX"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pPr algn="l" rtl="0"/>
            <a:fld id="{0AC6035A-1C72-4B98-ABC6-C27B69953057}" type="datetime1">
              <a:rPr lang="es-MX" sz="1200" kern="1200">
                <a:solidFill>
                  <a:prstClr val="black">
                    <a:tint val="75000"/>
                  </a:prstClr>
                </a:solidFill>
                <a:latin typeface="Arial"/>
                <a:ea typeface="+mn-ea"/>
                <a:cs typeface="+mn-cs"/>
              </a:rPr>
              <a:pPr algn="l" rtl="0"/>
              <a:t>15/04/2015</a:t>
            </a:fld>
            <a:endParaRPr lang="es-MX" sz="1200" kern="1200" dirty="0">
              <a:solidFill>
                <a:prstClr val="black">
                  <a:tint val="75000"/>
                </a:prstClr>
              </a:solidFill>
              <a:latin typeface="Arial"/>
              <a:ea typeface="+mn-ea"/>
              <a:cs typeface="+mn-cs"/>
            </a:endParaRPr>
          </a:p>
        </p:txBody>
      </p:sp>
      <p:sp>
        <p:nvSpPr>
          <p:cNvPr id="5" name="4 Marcador de pie de página"/>
          <p:cNvSpPr>
            <a:spLocks noGrp="1"/>
          </p:cNvSpPr>
          <p:nvPr>
            <p:ph type="ftr" sz="quarter" idx="11"/>
          </p:nvPr>
        </p:nvSpPr>
        <p:spPr/>
        <p:txBody>
          <a:bodyPr/>
          <a:lstStyle/>
          <a:p>
            <a:pPr algn="ctr" rtl="0"/>
            <a:endParaRPr lang="es-MX" sz="1200" kern="1200" dirty="0">
              <a:solidFill>
                <a:prstClr val="black">
                  <a:tint val="75000"/>
                </a:prstClr>
              </a:solidFill>
              <a:latin typeface="Arial"/>
              <a:ea typeface="+mn-ea"/>
              <a:cs typeface="+mn-cs"/>
            </a:endParaRPr>
          </a:p>
        </p:txBody>
      </p:sp>
      <p:sp>
        <p:nvSpPr>
          <p:cNvPr id="6" name="5 Marcador de número de diapositiva"/>
          <p:cNvSpPr>
            <a:spLocks noGrp="1"/>
          </p:cNvSpPr>
          <p:nvPr>
            <p:ph type="sldNum" sz="quarter" idx="12"/>
          </p:nvPr>
        </p:nvSpPr>
        <p:spPr/>
        <p:txBody>
          <a:bodyPr/>
          <a:lstStyle/>
          <a:p>
            <a:endParaRPr lang="es-MX" dirty="0" smtClean="0">
              <a:solidFill>
                <a:prstClr val="black">
                  <a:tint val="75000"/>
                </a:prstClr>
              </a:solidFill>
            </a:endParaRPr>
          </a:p>
          <a:p>
            <a:endParaRPr lang="es-MX" dirty="0">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Sólo el título">
    <p:spTree>
      <p:nvGrpSpPr>
        <p:cNvPr id="1" name=""/>
        <p:cNvGrpSpPr/>
        <p:nvPr/>
      </p:nvGrpSpPr>
      <p:grpSpPr>
        <a:xfrm>
          <a:off x="0" y="0"/>
          <a:ext cx="0" cy="0"/>
          <a:chOff x="0" y="0"/>
          <a:chExt cx="0" cy="0"/>
        </a:xfrm>
      </p:grpSpPr>
      <p:cxnSp>
        <p:nvCxnSpPr>
          <p:cNvPr id="7" name="6 Conector recto"/>
          <p:cNvCxnSpPr/>
          <p:nvPr userDrawn="1"/>
        </p:nvCxnSpPr>
        <p:spPr>
          <a:xfrm>
            <a:off x="580528" y="682695"/>
            <a:ext cx="7992000" cy="1588"/>
          </a:xfrm>
          <a:prstGeom prst="line">
            <a:avLst/>
          </a:prstGeom>
          <a:ln w="38100">
            <a:solidFill>
              <a:srgbClr val="061C48"/>
            </a:solidFill>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userDrawn="1"/>
        </p:nvCxnSpPr>
        <p:spPr>
          <a:xfrm>
            <a:off x="576000" y="6248903"/>
            <a:ext cx="7992000"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noChangeArrowheads="1"/>
          </p:cNvPicPr>
          <p:nvPr userDrawn="1"/>
        </p:nvPicPr>
        <p:blipFill>
          <a:blip r:embed="rId2" cstate="print"/>
          <a:srcRect/>
          <a:stretch>
            <a:fillRect/>
          </a:stretch>
        </p:blipFill>
        <p:spPr bwMode="auto">
          <a:xfrm>
            <a:off x="570490" y="6329052"/>
            <a:ext cx="540000" cy="425543"/>
          </a:xfrm>
          <a:prstGeom prst="rect">
            <a:avLst/>
          </a:prstGeom>
          <a:noFill/>
          <a:ln w="9525">
            <a:noFill/>
            <a:miter lim="800000"/>
            <a:headEnd/>
            <a:tailEnd/>
          </a:ln>
          <a:effectLst/>
        </p:spPr>
      </p:pic>
      <p:sp>
        <p:nvSpPr>
          <p:cNvPr id="6" name="5 CuadroTexto"/>
          <p:cNvSpPr txBox="1"/>
          <p:nvPr userDrawn="1"/>
        </p:nvSpPr>
        <p:spPr>
          <a:xfrm>
            <a:off x="3964777" y="6357958"/>
            <a:ext cx="1214446" cy="307777"/>
          </a:xfrm>
          <a:prstGeom prst="rect">
            <a:avLst/>
          </a:prstGeom>
          <a:noFill/>
        </p:spPr>
        <p:txBody>
          <a:bodyPr wrap="square" rtlCol="0">
            <a:spAutoFit/>
          </a:bodyPr>
          <a:lstStyle/>
          <a:p>
            <a:pPr algn="ctr" rtl="0"/>
            <a:fld id="{3FC98083-2EB7-46DB-9C8B-0827E94F4CBB}" type="slidenum">
              <a:rPr lang="es-MX" sz="1400" kern="1200">
                <a:solidFill>
                  <a:prstClr val="black"/>
                </a:solidFill>
                <a:latin typeface="Arial"/>
                <a:ea typeface="+mn-ea"/>
                <a:cs typeface="+mn-cs"/>
              </a:rPr>
              <a:pPr algn="ctr" rtl="0"/>
              <a:t>‹Nº›</a:t>
            </a:fld>
            <a:endParaRPr lang="es-MX" sz="1400" kern="1200" dirty="0">
              <a:solidFill>
                <a:prstClr val="black"/>
              </a:solidFill>
              <a:latin typeface="Arial"/>
              <a:ea typeface="+mn-ea"/>
              <a:cs typeface="+mn-cs"/>
            </a:endParaRPr>
          </a:p>
        </p:txBody>
      </p:sp>
    </p:spTree>
    <p:extLst>
      <p:ext uri="{BB962C8B-B14F-4D97-AF65-F5344CB8AC3E}">
        <p14:creationId xmlns:p14="http://schemas.microsoft.com/office/powerpoint/2010/main" val="243435260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Sólo el título">
    <p:spTree>
      <p:nvGrpSpPr>
        <p:cNvPr id="1" name=""/>
        <p:cNvGrpSpPr/>
        <p:nvPr/>
      </p:nvGrpSpPr>
      <p:grpSpPr>
        <a:xfrm>
          <a:off x="0" y="0"/>
          <a:ext cx="0" cy="0"/>
          <a:chOff x="0" y="0"/>
          <a:chExt cx="0" cy="0"/>
        </a:xfrm>
      </p:grpSpPr>
      <p:cxnSp>
        <p:nvCxnSpPr>
          <p:cNvPr id="7" name="6 Conector recto"/>
          <p:cNvCxnSpPr/>
          <p:nvPr userDrawn="1"/>
        </p:nvCxnSpPr>
        <p:spPr>
          <a:xfrm>
            <a:off x="580528" y="682695"/>
            <a:ext cx="7992000" cy="1588"/>
          </a:xfrm>
          <a:prstGeom prst="line">
            <a:avLst/>
          </a:prstGeom>
          <a:ln w="38100">
            <a:solidFill>
              <a:srgbClr val="061C48"/>
            </a:solidFill>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userDrawn="1"/>
        </p:nvCxnSpPr>
        <p:spPr>
          <a:xfrm>
            <a:off x="576000" y="6248903"/>
            <a:ext cx="7992000"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 name="5 CuadroTexto"/>
          <p:cNvSpPr txBox="1"/>
          <p:nvPr userDrawn="1"/>
        </p:nvSpPr>
        <p:spPr>
          <a:xfrm>
            <a:off x="3964777" y="6357958"/>
            <a:ext cx="1214446" cy="307777"/>
          </a:xfrm>
          <a:prstGeom prst="rect">
            <a:avLst/>
          </a:prstGeom>
          <a:noFill/>
        </p:spPr>
        <p:txBody>
          <a:bodyPr wrap="square" rtlCol="0">
            <a:spAutoFit/>
          </a:bodyPr>
          <a:lstStyle/>
          <a:p>
            <a:pPr algn="ctr" rtl="0"/>
            <a:fld id="{3FC98083-2EB7-46DB-9C8B-0827E94F4CBB}" type="slidenum">
              <a:rPr lang="es-MX" sz="1400" kern="1200">
                <a:solidFill>
                  <a:prstClr val="black"/>
                </a:solidFill>
                <a:latin typeface="Arial"/>
                <a:ea typeface="+mn-ea"/>
                <a:cs typeface="+mn-cs"/>
              </a:rPr>
              <a:pPr algn="ctr" rtl="0"/>
              <a:t>‹Nº›</a:t>
            </a:fld>
            <a:endParaRPr lang="es-MX" sz="1400" kern="1200" dirty="0">
              <a:solidFill>
                <a:prstClr val="black"/>
              </a:solidFill>
              <a:latin typeface="Arial"/>
              <a:ea typeface="+mn-ea"/>
              <a:cs typeface="+mn-cs"/>
            </a:endParaRPr>
          </a:p>
        </p:txBody>
      </p:sp>
      <p:pic>
        <p:nvPicPr>
          <p:cNvPr id="10"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70490" y="6357958"/>
            <a:ext cx="1036554" cy="308685"/>
          </a:xfrm>
          <a:prstGeom prst="rect">
            <a:avLst/>
          </a:prstGeom>
          <a:noFill/>
          <a:ln w="9525">
            <a:noFill/>
            <a:miter lim="800000"/>
            <a:headEnd/>
            <a:tailEnd/>
          </a:ln>
          <a:effectLst/>
        </p:spPr>
      </p:pic>
    </p:spTree>
    <p:extLst>
      <p:ext uri="{BB962C8B-B14F-4D97-AF65-F5344CB8AC3E}">
        <p14:creationId xmlns:p14="http://schemas.microsoft.com/office/powerpoint/2010/main" val="3725207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pPr algn="l" rtl="0"/>
            <a:fld id="{F9804D0B-A132-44AE-B79F-A51281127D3C}" type="datetime1">
              <a:rPr lang="es-MX" sz="1200" kern="1200">
                <a:solidFill>
                  <a:prstClr val="black">
                    <a:tint val="75000"/>
                  </a:prstClr>
                </a:solidFill>
                <a:latin typeface="Arial"/>
                <a:ea typeface="+mn-ea"/>
                <a:cs typeface="+mn-cs"/>
              </a:rPr>
              <a:pPr algn="l" rtl="0"/>
              <a:t>15/04/2015</a:t>
            </a:fld>
            <a:endParaRPr lang="es-MX" sz="1200" kern="1200" dirty="0">
              <a:solidFill>
                <a:prstClr val="black">
                  <a:tint val="75000"/>
                </a:prstClr>
              </a:solidFill>
              <a:latin typeface="Arial"/>
              <a:ea typeface="+mn-ea"/>
              <a:cs typeface="+mn-cs"/>
            </a:endParaRPr>
          </a:p>
        </p:txBody>
      </p:sp>
      <p:sp>
        <p:nvSpPr>
          <p:cNvPr id="5" name="4 Marcador de pie de página"/>
          <p:cNvSpPr>
            <a:spLocks noGrp="1"/>
          </p:cNvSpPr>
          <p:nvPr>
            <p:ph type="ftr" sz="quarter" idx="11"/>
          </p:nvPr>
        </p:nvSpPr>
        <p:spPr/>
        <p:txBody>
          <a:bodyPr/>
          <a:lstStyle/>
          <a:p>
            <a:pPr algn="ctr" rtl="0"/>
            <a:endParaRPr lang="es-MX" sz="1200" kern="1200" dirty="0">
              <a:solidFill>
                <a:prstClr val="black">
                  <a:tint val="75000"/>
                </a:prstClr>
              </a:solidFill>
              <a:latin typeface="Arial"/>
              <a:ea typeface="+mn-ea"/>
              <a:cs typeface="+mn-cs"/>
            </a:endParaRPr>
          </a:p>
        </p:txBody>
      </p:sp>
      <p:sp>
        <p:nvSpPr>
          <p:cNvPr id="6" name="5 Marcador de número de diapositiva"/>
          <p:cNvSpPr>
            <a:spLocks noGrp="1"/>
          </p:cNvSpPr>
          <p:nvPr>
            <p:ph type="sldNum" sz="quarter" idx="12"/>
          </p:nvPr>
        </p:nvSpPr>
        <p:spPr/>
        <p:txBody>
          <a:bodyPr/>
          <a:lstStyle/>
          <a:p>
            <a:pPr algn="r" rtl="0"/>
            <a:fld id="{2EA895FC-F465-4707-A3C2-D849FB432C91}" type="slidenum">
              <a:rPr lang="es-MX" sz="1200" kern="1200">
                <a:solidFill>
                  <a:prstClr val="black">
                    <a:tint val="75000"/>
                  </a:prstClr>
                </a:solidFill>
                <a:latin typeface="Arial"/>
                <a:ea typeface="+mn-ea"/>
                <a:cs typeface="+mn-cs"/>
              </a:rPr>
              <a:pPr algn="r" rtl="0"/>
              <a:t>‹Nº›</a:t>
            </a:fld>
            <a:endParaRPr lang="es-MX" sz="1200" kern="1200" dirty="0">
              <a:solidFill>
                <a:prstClr val="black">
                  <a:tint val="75000"/>
                </a:prstClr>
              </a:solidFill>
              <a:latin typeface="Arial"/>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pPr algn="l" rtl="0"/>
            <a:fld id="{91F8D221-BBEF-4D92-89F1-A2A7ED82FE07}" type="datetime1">
              <a:rPr lang="es-MX" sz="1200" kern="1200">
                <a:solidFill>
                  <a:prstClr val="black">
                    <a:tint val="75000"/>
                  </a:prstClr>
                </a:solidFill>
                <a:latin typeface="Arial"/>
                <a:ea typeface="+mn-ea"/>
                <a:cs typeface="+mn-cs"/>
              </a:rPr>
              <a:pPr algn="l" rtl="0"/>
              <a:t>15/04/2015</a:t>
            </a:fld>
            <a:endParaRPr lang="es-MX" sz="1200" kern="1200" dirty="0">
              <a:solidFill>
                <a:prstClr val="black">
                  <a:tint val="75000"/>
                </a:prstClr>
              </a:solidFill>
              <a:latin typeface="Arial"/>
              <a:ea typeface="+mn-ea"/>
              <a:cs typeface="+mn-cs"/>
            </a:endParaRPr>
          </a:p>
        </p:txBody>
      </p:sp>
      <p:sp>
        <p:nvSpPr>
          <p:cNvPr id="5" name="4 Marcador de pie de página"/>
          <p:cNvSpPr>
            <a:spLocks noGrp="1"/>
          </p:cNvSpPr>
          <p:nvPr>
            <p:ph type="ftr" sz="quarter" idx="11"/>
          </p:nvPr>
        </p:nvSpPr>
        <p:spPr/>
        <p:txBody>
          <a:bodyPr/>
          <a:lstStyle/>
          <a:p>
            <a:pPr algn="ctr" rtl="0"/>
            <a:endParaRPr lang="es-MX" sz="1200" kern="1200" dirty="0">
              <a:solidFill>
                <a:prstClr val="black">
                  <a:tint val="75000"/>
                </a:prstClr>
              </a:solidFill>
              <a:latin typeface="Arial"/>
              <a:ea typeface="+mn-ea"/>
              <a:cs typeface="+mn-cs"/>
            </a:endParaRPr>
          </a:p>
        </p:txBody>
      </p:sp>
      <p:sp>
        <p:nvSpPr>
          <p:cNvPr id="6" name="5 Marcador de número de diapositiva"/>
          <p:cNvSpPr>
            <a:spLocks noGrp="1"/>
          </p:cNvSpPr>
          <p:nvPr>
            <p:ph type="sldNum" sz="quarter" idx="12"/>
          </p:nvPr>
        </p:nvSpPr>
        <p:spPr/>
        <p:txBody>
          <a:bodyPr/>
          <a:lstStyle/>
          <a:p>
            <a:pPr algn="r" rtl="0"/>
            <a:fld id="{2EA895FC-F465-4707-A3C2-D849FB432C91}" type="slidenum">
              <a:rPr lang="es-MX" sz="1200" kern="1200">
                <a:solidFill>
                  <a:prstClr val="black">
                    <a:tint val="75000"/>
                  </a:prstClr>
                </a:solidFill>
                <a:latin typeface="Arial"/>
                <a:ea typeface="+mn-ea"/>
                <a:cs typeface="+mn-cs"/>
              </a:rPr>
              <a:pPr algn="r" rtl="0"/>
              <a:t>‹Nº›</a:t>
            </a:fld>
            <a:endParaRPr lang="es-MX" sz="1200" kern="1200" dirty="0">
              <a:solidFill>
                <a:prstClr val="black">
                  <a:tint val="75000"/>
                </a:prstClr>
              </a:solidFill>
              <a:latin typeface="Arial"/>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pPr algn="l" rtl="0"/>
            <a:fld id="{D9385CBC-AE38-4A39-BE09-903059AA7C25}" type="datetime1">
              <a:rPr lang="es-MX" sz="1200" kern="1200">
                <a:solidFill>
                  <a:prstClr val="black">
                    <a:tint val="75000"/>
                  </a:prstClr>
                </a:solidFill>
                <a:latin typeface="Arial"/>
                <a:ea typeface="+mn-ea"/>
                <a:cs typeface="+mn-cs"/>
              </a:rPr>
              <a:pPr algn="l" rtl="0"/>
              <a:t>15/04/2015</a:t>
            </a:fld>
            <a:endParaRPr lang="es-MX" sz="1200" kern="1200" dirty="0">
              <a:solidFill>
                <a:prstClr val="black">
                  <a:tint val="75000"/>
                </a:prstClr>
              </a:solidFill>
              <a:latin typeface="Arial"/>
              <a:ea typeface="+mn-ea"/>
              <a:cs typeface="+mn-cs"/>
            </a:endParaRPr>
          </a:p>
        </p:txBody>
      </p:sp>
      <p:sp>
        <p:nvSpPr>
          <p:cNvPr id="6" name="5 Marcador de pie de página"/>
          <p:cNvSpPr>
            <a:spLocks noGrp="1"/>
          </p:cNvSpPr>
          <p:nvPr>
            <p:ph type="ftr" sz="quarter" idx="11"/>
          </p:nvPr>
        </p:nvSpPr>
        <p:spPr/>
        <p:txBody>
          <a:bodyPr/>
          <a:lstStyle/>
          <a:p>
            <a:pPr algn="ctr" rtl="0"/>
            <a:endParaRPr lang="es-MX" sz="1200" kern="1200" dirty="0">
              <a:solidFill>
                <a:prstClr val="black">
                  <a:tint val="75000"/>
                </a:prstClr>
              </a:solidFill>
              <a:latin typeface="Arial"/>
              <a:ea typeface="+mn-ea"/>
              <a:cs typeface="+mn-cs"/>
            </a:endParaRPr>
          </a:p>
        </p:txBody>
      </p:sp>
      <p:sp>
        <p:nvSpPr>
          <p:cNvPr id="7" name="6 Marcador de número de diapositiva"/>
          <p:cNvSpPr>
            <a:spLocks noGrp="1"/>
          </p:cNvSpPr>
          <p:nvPr>
            <p:ph type="sldNum" sz="quarter" idx="12"/>
          </p:nvPr>
        </p:nvSpPr>
        <p:spPr/>
        <p:txBody>
          <a:bodyPr/>
          <a:lstStyle/>
          <a:p>
            <a:pPr algn="r" rtl="0"/>
            <a:fld id="{2EA895FC-F465-4707-A3C2-D849FB432C91}" type="slidenum">
              <a:rPr lang="es-MX" sz="1200" kern="1200">
                <a:solidFill>
                  <a:prstClr val="black">
                    <a:tint val="75000"/>
                  </a:prstClr>
                </a:solidFill>
                <a:latin typeface="Arial"/>
                <a:ea typeface="+mn-ea"/>
                <a:cs typeface="+mn-cs"/>
              </a:rPr>
              <a:pPr algn="r" rtl="0"/>
              <a:t>‹Nº›</a:t>
            </a:fld>
            <a:endParaRPr lang="es-MX" sz="1200" kern="1200" dirty="0">
              <a:solidFill>
                <a:prstClr val="black">
                  <a:tint val="75000"/>
                </a:prstClr>
              </a:solidFill>
              <a:latin typeface="Arial"/>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pPr algn="l" rtl="0"/>
            <a:fld id="{907EBCE1-0A17-41C0-A1A3-FAE368983447}" type="datetime1">
              <a:rPr lang="es-MX" sz="1200" kern="1200">
                <a:solidFill>
                  <a:prstClr val="black">
                    <a:tint val="75000"/>
                  </a:prstClr>
                </a:solidFill>
                <a:latin typeface="Arial"/>
                <a:ea typeface="+mn-ea"/>
                <a:cs typeface="+mn-cs"/>
              </a:rPr>
              <a:pPr algn="l" rtl="0"/>
              <a:t>15/04/2015</a:t>
            </a:fld>
            <a:endParaRPr lang="es-MX" sz="1200" kern="1200" dirty="0">
              <a:solidFill>
                <a:prstClr val="black">
                  <a:tint val="75000"/>
                </a:prstClr>
              </a:solidFill>
              <a:latin typeface="Arial"/>
              <a:ea typeface="+mn-ea"/>
              <a:cs typeface="+mn-cs"/>
            </a:endParaRPr>
          </a:p>
        </p:txBody>
      </p:sp>
      <p:sp>
        <p:nvSpPr>
          <p:cNvPr id="8" name="7 Marcador de pie de página"/>
          <p:cNvSpPr>
            <a:spLocks noGrp="1"/>
          </p:cNvSpPr>
          <p:nvPr>
            <p:ph type="ftr" sz="quarter" idx="11"/>
          </p:nvPr>
        </p:nvSpPr>
        <p:spPr/>
        <p:txBody>
          <a:bodyPr/>
          <a:lstStyle/>
          <a:p>
            <a:pPr algn="ctr" rtl="0"/>
            <a:endParaRPr lang="es-MX" sz="1200" kern="1200" dirty="0">
              <a:solidFill>
                <a:prstClr val="black">
                  <a:tint val="75000"/>
                </a:prstClr>
              </a:solidFill>
              <a:latin typeface="Arial"/>
              <a:ea typeface="+mn-ea"/>
              <a:cs typeface="+mn-cs"/>
            </a:endParaRPr>
          </a:p>
        </p:txBody>
      </p:sp>
      <p:sp>
        <p:nvSpPr>
          <p:cNvPr id="9" name="8 Marcador de número de diapositiva"/>
          <p:cNvSpPr>
            <a:spLocks noGrp="1"/>
          </p:cNvSpPr>
          <p:nvPr>
            <p:ph type="sldNum" sz="quarter" idx="12"/>
          </p:nvPr>
        </p:nvSpPr>
        <p:spPr/>
        <p:txBody>
          <a:bodyPr/>
          <a:lstStyle/>
          <a:p>
            <a:pPr algn="r" rtl="0"/>
            <a:fld id="{2EA895FC-F465-4707-A3C2-D849FB432C91}" type="slidenum">
              <a:rPr lang="es-MX" sz="1200" kern="1200">
                <a:solidFill>
                  <a:prstClr val="black">
                    <a:tint val="75000"/>
                  </a:prstClr>
                </a:solidFill>
                <a:latin typeface="Arial"/>
                <a:ea typeface="+mn-ea"/>
                <a:cs typeface="+mn-cs"/>
              </a:rPr>
              <a:pPr algn="r" rtl="0"/>
              <a:t>‹Nº›</a:t>
            </a:fld>
            <a:endParaRPr lang="es-MX" sz="1200" kern="1200" dirty="0">
              <a:solidFill>
                <a:prstClr val="black">
                  <a:tint val="75000"/>
                </a:prstClr>
              </a:solidFill>
              <a:latin typeface="Arial"/>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cxnSp>
        <p:nvCxnSpPr>
          <p:cNvPr id="7" name="6 Conector recto"/>
          <p:cNvCxnSpPr/>
          <p:nvPr userDrawn="1"/>
        </p:nvCxnSpPr>
        <p:spPr>
          <a:xfrm>
            <a:off x="580528" y="682695"/>
            <a:ext cx="7992000" cy="1588"/>
          </a:xfrm>
          <a:prstGeom prst="line">
            <a:avLst/>
          </a:prstGeom>
          <a:ln w="38100">
            <a:solidFill>
              <a:srgbClr val="061C48"/>
            </a:solidFill>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userDrawn="1"/>
        </p:nvCxnSpPr>
        <p:spPr>
          <a:xfrm>
            <a:off x="576000" y="6248903"/>
            <a:ext cx="7992000"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70490" y="6357958"/>
            <a:ext cx="1036554" cy="308685"/>
          </a:xfrm>
          <a:prstGeom prst="rect">
            <a:avLst/>
          </a:prstGeom>
          <a:noFill/>
          <a:ln w="9525">
            <a:noFill/>
            <a:miter lim="800000"/>
            <a:headEnd/>
            <a:tailEnd/>
          </a:ln>
          <a:effectLst/>
        </p:spPr>
      </p:pic>
      <p:sp>
        <p:nvSpPr>
          <p:cNvPr id="6" name="5 CuadroTexto"/>
          <p:cNvSpPr txBox="1"/>
          <p:nvPr userDrawn="1"/>
        </p:nvSpPr>
        <p:spPr>
          <a:xfrm>
            <a:off x="3964777" y="6357958"/>
            <a:ext cx="1214446" cy="307777"/>
          </a:xfrm>
          <a:prstGeom prst="rect">
            <a:avLst/>
          </a:prstGeom>
          <a:noFill/>
        </p:spPr>
        <p:txBody>
          <a:bodyPr wrap="square" rtlCol="0">
            <a:spAutoFit/>
          </a:bodyPr>
          <a:lstStyle/>
          <a:p>
            <a:pPr algn="ctr" rtl="0"/>
            <a:fld id="{3FC98083-2EB7-46DB-9C8B-0827E94F4CBB}" type="slidenum">
              <a:rPr lang="es-MX" sz="1400" kern="1200">
                <a:solidFill>
                  <a:prstClr val="black"/>
                </a:solidFill>
                <a:latin typeface="Arial"/>
                <a:ea typeface="+mn-ea"/>
                <a:cs typeface="+mn-cs"/>
              </a:rPr>
              <a:pPr algn="ctr" rtl="0"/>
              <a:t>‹Nº›</a:t>
            </a:fld>
            <a:endParaRPr lang="es-MX" sz="1400" kern="1200" dirty="0">
              <a:solidFill>
                <a:prstClr val="black"/>
              </a:solidFill>
              <a:latin typeface="Arial"/>
              <a:ea typeface="+mn-ea"/>
              <a:cs typeface="+mn-cs"/>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a:stretch>
            <a:fillRect/>
          </a:stretch>
        </p:blipFill>
        <p:spPr bwMode="auto">
          <a:xfrm>
            <a:off x="0" y="0"/>
            <a:ext cx="9222301" cy="71263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2A820937-BD48-48A0-AC37-2E6CAB038B53}" type="datetime1">
              <a:rPr lang="es-MX" kern="1200" smtClean="0">
                <a:solidFill>
                  <a:prstClr val="black">
                    <a:tint val="75000"/>
                  </a:prstClr>
                </a:solidFill>
                <a:latin typeface="Arial"/>
                <a:ea typeface="+mn-ea"/>
                <a:cs typeface="+mn-cs"/>
              </a:rPr>
              <a:pPr rtl="0"/>
              <a:t>15/04/2015</a:t>
            </a:fld>
            <a:endParaRPr lang="es-MX" kern="1200" dirty="0">
              <a:solidFill>
                <a:prstClr val="black">
                  <a:tint val="75000"/>
                </a:prstClr>
              </a:solidFill>
              <a:latin typeface="Arial"/>
              <a:ea typeface="+mn-ea"/>
              <a:cs typeface="+mn-cs"/>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s-MX" kern="1200" dirty="0">
              <a:solidFill>
                <a:prstClr val="black">
                  <a:tint val="75000"/>
                </a:prstClr>
              </a:solidFill>
              <a:latin typeface="Arial"/>
              <a:ea typeface="+mn-ea"/>
              <a:cs typeface="+mn-cs"/>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2EA895FC-F465-4707-A3C2-D849FB432C91}" type="slidenum">
              <a:rPr lang="es-MX" kern="1200" smtClean="0">
                <a:solidFill>
                  <a:prstClr val="black">
                    <a:tint val="75000"/>
                  </a:prstClr>
                </a:solidFill>
                <a:latin typeface="Arial"/>
                <a:ea typeface="+mn-ea"/>
                <a:cs typeface="+mn-cs"/>
              </a:rPr>
              <a:pPr rtl="0"/>
              <a:t>‹Nº›</a:t>
            </a:fld>
            <a:endParaRPr lang="es-MX" kern="1200" dirty="0">
              <a:solidFill>
                <a:prstClr val="black">
                  <a:tint val="75000"/>
                </a:prstClr>
              </a:solidFill>
              <a:latin typeface="Arial"/>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75" r:id="rId1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chart" Target="../charts/chart5.xml"/><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hyperlink" Target="http://www.pan.org.mx/?P=43" TargetMode="External"/><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hyperlink" Target="http://www.pan.org.mx/?P=43" TargetMode="External"/><Relationship Id="rId13" Type="http://schemas.openxmlformats.org/officeDocument/2006/relationships/image" Target="../media/image8.png"/><Relationship Id="rId3" Type="http://schemas.openxmlformats.org/officeDocument/2006/relationships/chart" Target="../charts/chart6.xml"/><Relationship Id="rId7" Type="http://schemas.openxmlformats.org/officeDocument/2006/relationships/image" Target="../media/image12.png"/><Relationship Id="rId12"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13.jpeg"/><Relationship Id="rId10" Type="http://schemas.openxmlformats.org/officeDocument/2006/relationships/image" Target="../media/image7.jpeg"/><Relationship Id="rId4" Type="http://schemas.openxmlformats.org/officeDocument/2006/relationships/image" Target="../media/image11.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454122" y="3506232"/>
            <a:ext cx="5654382" cy="1815882"/>
          </a:xfrm>
          <a:prstGeom prst="rect">
            <a:avLst/>
          </a:prstGeom>
          <a:noFill/>
        </p:spPr>
        <p:txBody>
          <a:bodyPr wrap="square" rtlCol="0">
            <a:spAutoFit/>
          </a:bodyPr>
          <a:lstStyle/>
          <a:p>
            <a:pPr algn="ctr"/>
            <a:r>
              <a:rPr lang="es-ES_tradnl" sz="3200" b="1" dirty="0" smtClean="0">
                <a:solidFill>
                  <a:srgbClr val="061C48"/>
                </a:solidFill>
              </a:rPr>
              <a:t>Encuesta de Clima Político</a:t>
            </a:r>
          </a:p>
          <a:p>
            <a:pPr algn="ctr"/>
            <a:r>
              <a:rPr lang="es-ES_tradnl" sz="2800" b="1" dirty="0" smtClean="0">
                <a:solidFill>
                  <a:srgbClr val="061C48"/>
                </a:solidFill>
              </a:rPr>
              <a:t>Campeche</a:t>
            </a:r>
            <a:endParaRPr lang="es-ES_tradnl" sz="2800" b="1" dirty="0">
              <a:solidFill>
                <a:srgbClr val="061C48"/>
              </a:solidFill>
            </a:endParaRPr>
          </a:p>
          <a:p>
            <a:pPr algn="ctr"/>
            <a:r>
              <a:rPr lang="es-ES_tradnl" sz="2400" b="1" dirty="0" smtClean="0">
                <a:solidFill>
                  <a:srgbClr val="737373"/>
                </a:solidFill>
              </a:rPr>
              <a:t>Reporte Gráfico</a:t>
            </a:r>
            <a:endParaRPr lang="es-MX" sz="2400" dirty="0" smtClean="0">
              <a:solidFill>
                <a:srgbClr val="737373"/>
              </a:solidFill>
            </a:endParaRPr>
          </a:p>
          <a:p>
            <a:pPr algn="ctr"/>
            <a:endParaRPr lang="es-MX" sz="2800"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69024" y="1440594"/>
            <a:ext cx="3775384" cy="1124310"/>
          </a:xfrm>
          <a:prstGeom prst="rect">
            <a:avLst/>
          </a:prstGeom>
          <a:noFill/>
          <a:ln w="9525">
            <a:noFill/>
            <a:miter lim="800000"/>
            <a:headEnd/>
            <a:tailEnd/>
          </a:ln>
          <a:effectLst/>
        </p:spPr>
      </p:pic>
      <p:sp>
        <p:nvSpPr>
          <p:cNvPr id="7" name="4 Rectángulo"/>
          <p:cNvSpPr/>
          <p:nvPr/>
        </p:nvSpPr>
        <p:spPr>
          <a:xfrm>
            <a:off x="5622554" y="6143644"/>
            <a:ext cx="3070072" cy="369332"/>
          </a:xfrm>
          <a:prstGeom prst="rect">
            <a:avLst/>
          </a:prstGeom>
        </p:spPr>
        <p:txBody>
          <a:bodyPr wrap="none">
            <a:spAutoFit/>
          </a:bodyPr>
          <a:lstStyle/>
          <a:p>
            <a:pPr algn="ctr"/>
            <a:r>
              <a:rPr lang="es-ES_tradnl" b="1" dirty="0">
                <a:solidFill>
                  <a:schemeClr val="tx2">
                    <a:lumMod val="50000"/>
                  </a:schemeClr>
                </a:solidFill>
              </a:rPr>
              <a:t>27 al 29 de marzo del 2015</a:t>
            </a:r>
            <a:endParaRPr lang="es-MX"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85786" y="2708920"/>
            <a:ext cx="7572428" cy="1077218"/>
          </a:xfrm>
          <a:prstGeom prst="rect">
            <a:avLst/>
          </a:prstGeom>
          <a:noFill/>
        </p:spPr>
        <p:txBody>
          <a:bodyPr wrap="square" rtlCol="0">
            <a:spAutoFit/>
          </a:bodyPr>
          <a:lstStyle/>
          <a:p>
            <a:pPr algn="ctr"/>
            <a:r>
              <a:rPr lang="es-MX" sz="3200" b="1" dirty="0" smtClean="0">
                <a:solidFill>
                  <a:schemeClr val="tx2">
                    <a:lumMod val="50000"/>
                  </a:schemeClr>
                </a:solidFill>
              </a:rPr>
              <a:t>III. Evaluación </a:t>
            </a:r>
            <a:r>
              <a:rPr lang="es-MX" sz="3200" b="1" dirty="0">
                <a:solidFill>
                  <a:schemeClr val="tx2">
                    <a:lumMod val="50000"/>
                  </a:schemeClr>
                </a:solidFill>
              </a:rPr>
              <a:t>del </a:t>
            </a:r>
            <a:r>
              <a:rPr lang="es-MX" sz="3200" b="1" dirty="0" smtClean="0">
                <a:solidFill>
                  <a:schemeClr val="tx2">
                    <a:lumMod val="50000"/>
                  </a:schemeClr>
                </a:solidFill>
              </a:rPr>
              <a:t>Actual</a:t>
            </a:r>
          </a:p>
          <a:p>
            <a:pPr algn="ctr"/>
            <a:r>
              <a:rPr lang="es-MX" sz="3200" b="1" dirty="0" smtClean="0">
                <a:solidFill>
                  <a:schemeClr val="tx2">
                    <a:lumMod val="50000"/>
                  </a:schemeClr>
                </a:solidFill>
              </a:rPr>
              <a:t>Gobernador</a:t>
            </a:r>
            <a:endParaRPr lang="es-MX" sz="3200" b="1" dirty="0">
              <a:solidFill>
                <a:schemeClr val="tx2">
                  <a:lumMod val="50000"/>
                </a:schemeClr>
              </a:solidFill>
            </a:endParaRPr>
          </a:p>
        </p:txBody>
      </p:sp>
    </p:spTree>
    <p:extLst>
      <p:ext uri="{BB962C8B-B14F-4D97-AF65-F5344CB8AC3E}">
        <p14:creationId xmlns:p14="http://schemas.microsoft.com/office/powerpoint/2010/main" val="2199915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10 Gráfico"/>
          <p:cNvGraphicFramePr/>
          <p:nvPr>
            <p:extLst>
              <p:ext uri="{D42A27DB-BD31-4B8C-83A1-F6EECF244321}">
                <p14:modId xmlns:p14="http://schemas.microsoft.com/office/powerpoint/2010/main" val="2215109194"/>
              </p:ext>
            </p:extLst>
          </p:nvPr>
        </p:nvGraphicFramePr>
        <p:xfrm>
          <a:off x="2155253" y="1700808"/>
          <a:ext cx="4833495"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13" name="7 CuadroTexto"/>
          <p:cNvSpPr txBox="1"/>
          <p:nvPr/>
        </p:nvSpPr>
        <p:spPr>
          <a:xfrm>
            <a:off x="575556" y="836712"/>
            <a:ext cx="8082982" cy="646331"/>
          </a:xfrm>
          <a:prstGeom prst="rect">
            <a:avLst/>
          </a:prstGeom>
          <a:noFill/>
        </p:spPr>
        <p:txBody>
          <a:bodyPr wrap="square" rtlCol="0">
            <a:spAutoFit/>
          </a:bodyPr>
          <a:lstStyle/>
          <a:p>
            <a:pPr algn="ctr"/>
            <a:r>
              <a:rPr lang="es-MX" b="1" dirty="0" smtClean="0"/>
              <a:t>¿Considera  que el estado va por el camino correcto</a:t>
            </a:r>
          </a:p>
          <a:p>
            <a:pPr algn="ctr"/>
            <a:r>
              <a:rPr lang="es-MX" b="1" dirty="0" smtClean="0"/>
              <a:t>o por el camino equivocado?</a:t>
            </a:r>
            <a:endParaRPr lang="es-MX" b="1" dirty="0"/>
          </a:p>
        </p:txBody>
      </p:sp>
      <p:sp>
        <p:nvSpPr>
          <p:cNvPr id="5" name="5 CuadroTexto"/>
          <p:cNvSpPr txBox="1"/>
          <p:nvPr/>
        </p:nvSpPr>
        <p:spPr>
          <a:xfrm>
            <a:off x="572042" y="323364"/>
            <a:ext cx="8392446" cy="369332"/>
          </a:xfrm>
          <a:prstGeom prst="rect">
            <a:avLst/>
          </a:prstGeom>
          <a:noFill/>
        </p:spPr>
        <p:txBody>
          <a:bodyPr wrap="square" rtlCol="0">
            <a:spAutoFit/>
          </a:bodyPr>
          <a:lstStyle/>
          <a:p>
            <a:r>
              <a:rPr lang="es-MX" b="1" dirty="0" smtClean="0">
                <a:solidFill>
                  <a:schemeClr val="tx2">
                    <a:lumMod val="50000"/>
                  </a:schemeClr>
                </a:solidFill>
              </a:rPr>
              <a:t>III. </a:t>
            </a:r>
            <a:r>
              <a:rPr lang="es-MX" b="1" dirty="0">
                <a:solidFill>
                  <a:schemeClr val="tx2">
                    <a:lumMod val="50000"/>
                  </a:schemeClr>
                </a:solidFill>
              </a:rPr>
              <a:t>Evaluación del Actual </a:t>
            </a:r>
            <a:r>
              <a:rPr lang="es-MX" b="1" dirty="0" smtClean="0">
                <a:solidFill>
                  <a:schemeClr val="tx2">
                    <a:lumMod val="50000"/>
                  </a:schemeClr>
                </a:solidFill>
              </a:rPr>
              <a:t>Gobernador</a:t>
            </a:r>
            <a:endParaRPr lang="es-MX" b="1" dirty="0">
              <a:solidFill>
                <a:schemeClr val="tx2">
                  <a:lumMod val="50000"/>
                </a:schemeClr>
              </a:solidFill>
            </a:endParaRPr>
          </a:p>
        </p:txBody>
      </p:sp>
    </p:spTree>
    <p:extLst>
      <p:ext uri="{BB962C8B-B14F-4D97-AF65-F5344CB8AC3E}">
        <p14:creationId xmlns:p14="http://schemas.microsoft.com/office/powerpoint/2010/main" val="59583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92877" y="928670"/>
            <a:ext cx="8358246" cy="646331"/>
          </a:xfrm>
          <a:prstGeom prst="rect">
            <a:avLst/>
          </a:prstGeom>
        </p:spPr>
        <p:txBody>
          <a:bodyPr wrap="square">
            <a:spAutoFit/>
          </a:bodyPr>
          <a:lstStyle/>
          <a:p>
            <a:pPr algn="ctr"/>
            <a:r>
              <a:rPr lang="es-ES_tradnl" b="1" dirty="0" smtClean="0"/>
              <a:t>¿Qué opinión tiene en general del trabajo</a:t>
            </a:r>
            <a:r>
              <a:rPr lang="es-MX" b="1" dirty="0"/>
              <a:t> realizado</a:t>
            </a:r>
          </a:p>
          <a:p>
            <a:pPr algn="ctr"/>
            <a:r>
              <a:rPr lang="es-MX" b="1" dirty="0"/>
              <a:t>hasta el momento por su actual </a:t>
            </a:r>
            <a:r>
              <a:rPr lang="es-MX" b="1" dirty="0" smtClean="0"/>
              <a:t>Gobernador</a:t>
            </a:r>
            <a:r>
              <a:rPr lang="es-ES_tradnl" b="1" dirty="0" smtClean="0"/>
              <a:t>?</a:t>
            </a:r>
            <a:endParaRPr lang="es-MX" b="1" dirty="0"/>
          </a:p>
        </p:txBody>
      </p:sp>
      <p:graphicFrame>
        <p:nvGraphicFramePr>
          <p:cNvPr id="11" name="10 Gráfico"/>
          <p:cNvGraphicFramePr/>
          <p:nvPr>
            <p:extLst>
              <p:ext uri="{D42A27DB-BD31-4B8C-83A1-F6EECF244321}">
                <p14:modId xmlns:p14="http://schemas.microsoft.com/office/powerpoint/2010/main" val="2728423432"/>
              </p:ext>
            </p:extLst>
          </p:nvPr>
        </p:nvGraphicFramePr>
        <p:xfrm>
          <a:off x="1428728" y="1714488"/>
          <a:ext cx="6286544" cy="4929222"/>
        </p:xfrm>
        <a:graphic>
          <a:graphicData uri="http://schemas.openxmlformats.org/drawingml/2006/chart">
            <c:chart xmlns:c="http://schemas.openxmlformats.org/drawingml/2006/chart" xmlns:r="http://schemas.openxmlformats.org/officeDocument/2006/relationships" r:id="rId3"/>
          </a:graphicData>
        </a:graphic>
      </p:graphicFrame>
      <p:sp>
        <p:nvSpPr>
          <p:cNvPr id="8" name="5 CuadroTexto"/>
          <p:cNvSpPr txBox="1"/>
          <p:nvPr/>
        </p:nvSpPr>
        <p:spPr>
          <a:xfrm>
            <a:off x="572042" y="323364"/>
            <a:ext cx="8392446" cy="369332"/>
          </a:xfrm>
          <a:prstGeom prst="rect">
            <a:avLst/>
          </a:prstGeom>
          <a:noFill/>
        </p:spPr>
        <p:txBody>
          <a:bodyPr wrap="square" rtlCol="0">
            <a:spAutoFit/>
          </a:bodyPr>
          <a:lstStyle/>
          <a:p>
            <a:r>
              <a:rPr lang="es-MX" b="1" dirty="0" smtClean="0">
                <a:solidFill>
                  <a:schemeClr val="tx2">
                    <a:lumMod val="50000"/>
                  </a:schemeClr>
                </a:solidFill>
              </a:rPr>
              <a:t>III. </a:t>
            </a:r>
            <a:r>
              <a:rPr lang="es-MX" b="1" dirty="0">
                <a:solidFill>
                  <a:schemeClr val="tx2">
                    <a:lumMod val="50000"/>
                  </a:schemeClr>
                </a:solidFill>
              </a:rPr>
              <a:t>Evaluación del Actual </a:t>
            </a:r>
            <a:r>
              <a:rPr lang="es-MX" b="1" dirty="0" smtClean="0">
                <a:solidFill>
                  <a:schemeClr val="tx2">
                    <a:lumMod val="50000"/>
                  </a:schemeClr>
                </a:solidFill>
              </a:rPr>
              <a:t>Gobernador</a:t>
            </a:r>
            <a:endParaRPr lang="es-MX" b="1" dirty="0">
              <a:solidFill>
                <a:schemeClr val="tx2">
                  <a:lumMod val="50000"/>
                </a:schemeClr>
              </a:solidFill>
            </a:endParaRPr>
          </a:p>
        </p:txBody>
      </p:sp>
    </p:spTree>
    <p:extLst>
      <p:ext uri="{BB962C8B-B14F-4D97-AF65-F5344CB8AC3E}">
        <p14:creationId xmlns:p14="http://schemas.microsoft.com/office/powerpoint/2010/main" val="2156169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85786" y="2711822"/>
            <a:ext cx="7572428" cy="1077218"/>
          </a:xfrm>
          <a:prstGeom prst="rect">
            <a:avLst/>
          </a:prstGeom>
          <a:noFill/>
        </p:spPr>
        <p:txBody>
          <a:bodyPr wrap="square" rtlCol="0">
            <a:spAutoFit/>
          </a:bodyPr>
          <a:lstStyle/>
          <a:p>
            <a:pPr algn="ctr"/>
            <a:r>
              <a:rPr lang="es-MX" sz="3200" b="1" dirty="0" smtClean="0">
                <a:solidFill>
                  <a:srgbClr val="061C48"/>
                </a:solidFill>
              </a:rPr>
              <a:t>IV. Conocimiento de Candidatos a Gobernador</a:t>
            </a:r>
            <a:endParaRPr lang="es-MX" sz="3200" b="1" dirty="0">
              <a:solidFill>
                <a:srgbClr val="061C48"/>
              </a:solidFill>
            </a:endParaRPr>
          </a:p>
        </p:txBody>
      </p:sp>
    </p:spTree>
    <p:extLst>
      <p:ext uri="{BB962C8B-B14F-4D97-AF65-F5344CB8AC3E}">
        <p14:creationId xmlns:p14="http://schemas.microsoft.com/office/powerpoint/2010/main" val="2856650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extLst>
              <p:ext uri="{D42A27DB-BD31-4B8C-83A1-F6EECF244321}">
                <p14:modId xmlns:p14="http://schemas.microsoft.com/office/powerpoint/2010/main" val="665290685"/>
              </p:ext>
            </p:extLst>
          </p:nvPr>
        </p:nvGraphicFramePr>
        <p:xfrm>
          <a:off x="-108520" y="1397000"/>
          <a:ext cx="9361040" cy="5128344"/>
        </p:xfrm>
        <a:graphic>
          <a:graphicData uri="http://schemas.openxmlformats.org/drawingml/2006/chart">
            <c:chart xmlns:c="http://schemas.openxmlformats.org/drawingml/2006/chart" xmlns:r="http://schemas.openxmlformats.org/officeDocument/2006/relationships" r:id="rId3"/>
          </a:graphicData>
        </a:graphic>
      </p:graphicFrame>
      <p:pic>
        <p:nvPicPr>
          <p:cNvPr id="13" name="Imagen 12"/>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260924" y="5083500"/>
            <a:ext cx="360000" cy="360000"/>
          </a:xfrm>
          <a:prstGeom prst="rect">
            <a:avLst/>
          </a:prstGeom>
        </p:spPr>
      </p:pic>
      <p:sp>
        <p:nvSpPr>
          <p:cNvPr id="3" name="2 CuadroTexto"/>
          <p:cNvSpPr txBox="1"/>
          <p:nvPr/>
        </p:nvSpPr>
        <p:spPr>
          <a:xfrm>
            <a:off x="1142976" y="766445"/>
            <a:ext cx="6858048" cy="646331"/>
          </a:xfrm>
          <a:prstGeom prst="rect">
            <a:avLst/>
          </a:prstGeom>
          <a:noFill/>
        </p:spPr>
        <p:txBody>
          <a:bodyPr wrap="square" rtlCol="0">
            <a:spAutoFit/>
          </a:bodyPr>
          <a:lstStyle/>
          <a:p>
            <a:pPr algn="ctr"/>
            <a:r>
              <a:rPr lang="es-MX" b="1" dirty="0" smtClean="0"/>
              <a:t>Conocimiento </a:t>
            </a:r>
            <a:r>
              <a:rPr lang="es-MX" b="1"/>
              <a:t>de </a:t>
            </a:r>
            <a:r>
              <a:rPr lang="es-MX" b="1" smtClean="0"/>
              <a:t>Candidatos</a:t>
            </a:r>
            <a:endParaRPr lang="es-MX" b="1" dirty="0" smtClean="0"/>
          </a:p>
          <a:p>
            <a:pPr algn="ctr"/>
            <a:r>
              <a:rPr lang="es-MX" b="1" dirty="0" smtClean="0"/>
              <a:t>a Gobernador</a:t>
            </a:r>
            <a:endParaRPr lang="es-MX" b="1" dirty="0"/>
          </a:p>
        </p:txBody>
      </p:sp>
      <p:sp>
        <p:nvSpPr>
          <p:cNvPr id="11" name="12 CuadroTexto"/>
          <p:cNvSpPr txBox="1"/>
          <p:nvPr/>
        </p:nvSpPr>
        <p:spPr>
          <a:xfrm>
            <a:off x="539552" y="323364"/>
            <a:ext cx="8358246" cy="369332"/>
          </a:xfrm>
          <a:prstGeom prst="rect">
            <a:avLst/>
          </a:prstGeom>
          <a:noFill/>
        </p:spPr>
        <p:txBody>
          <a:bodyPr wrap="square" rtlCol="0">
            <a:spAutoFit/>
          </a:bodyPr>
          <a:lstStyle/>
          <a:p>
            <a:r>
              <a:rPr lang="es-MX" b="1" dirty="0" smtClean="0">
                <a:solidFill>
                  <a:srgbClr val="061C48"/>
                </a:solidFill>
              </a:rPr>
              <a:t>IV. </a:t>
            </a:r>
            <a:r>
              <a:rPr lang="es-MX" b="1" dirty="0">
                <a:solidFill>
                  <a:srgbClr val="061C48"/>
                </a:solidFill>
              </a:rPr>
              <a:t>Conocimiento </a:t>
            </a:r>
            <a:r>
              <a:rPr lang="es-MX" b="1" dirty="0" smtClean="0">
                <a:solidFill>
                  <a:srgbClr val="061C48"/>
                </a:solidFill>
              </a:rPr>
              <a:t>de </a:t>
            </a:r>
            <a:r>
              <a:rPr lang="es-MX" b="1" dirty="0">
                <a:solidFill>
                  <a:srgbClr val="061C48"/>
                </a:solidFill>
              </a:rPr>
              <a:t>Candidatos a </a:t>
            </a:r>
            <a:r>
              <a:rPr lang="es-MX" b="1" dirty="0" smtClean="0">
                <a:solidFill>
                  <a:srgbClr val="061C48"/>
                </a:solidFill>
              </a:rPr>
              <a:t>Gobernador</a:t>
            </a:r>
          </a:p>
        </p:txBody>
      </p:sp>
      <p:pic>
        <p:nvPicPr>
          <p:cNvPr id="6" name="Picture 13" descr="logo">
            <a:hlinkClick r:id="rId5"/>
          </p:cNvPr>
          <p:cNvPicPr>
            <a:picLocks noChangeArrowheads="1"/>
          </p:cNvPicPr>
          <p:nvPr/>
        </p:nvPicPr>
        <p:blipFill>
          <a:blip r:embed="rId6" cstate="print"/>
          <a:srcRect/>
          <a:stretch>
            <a:fillRect/>
          </a:stretch>
        </p:blipFill>
        <p:spPr bwMode="auto">
          <a:xfrm>
            <a:off x="962976" y="5083500"/>
            <a:ext cx="360000" cy="360000"/>
          </a:xfrm>
          <a:prstGeom prst="rect">
            <a:avLst/>
          </a:prstGeom>
          <a:noFill/>
        </p:spPr>
      </p:pic>
      <p:pic>
        <p:nvPicPr>
          <p:cNvPr id="7" name="Picture 18" descr="logos partidos"/>
          <p:cNvPicPr>
            <a:picLocks noChangeArrowheads="1"/>
          </p:cNvPicPr>
          <p:nvPr/>
        </p:nvPicPr>
        <p:blipFill>
          <a:blip r:embed="rId7" cstate="print"/>
          <a:srcRect l="76216" t="5962" r="1830" b="65198"/>
          <a:stretch>
            <a:fillRect/>
          </a:stretch>
        </p:blipFill>
        <p:spPr bwMode="auto">
          <a:xfrm>
            <a:off x="2607002" y="5083500"/>
            <a:ext cx="360000" cy="360000"/>
          </a:xfrm>
          <a:prstGeom prst="roundRect">
            <a:avLst>
              <a:gd name="adj" fmla="val 10203"/>
            </a:avLst>
          </a:prstGeom>
          <a:noFill/>
        </p:spPr>
      </p:pic>
      <p:pic>
        <p:nvPicPr>
          <p:cNvPr id="12" name="Picture 2" descr="C:\Users\Carissa\Pictures\PARTIDOS POLÍTICOS\Nueva_alianza.png"/>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91484" y="5083500"/>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PT"/>
          <p:cNvPicPr>
            <a:picLocks noChangeArrowheads="1"/>
          </p:cNvPicPr>
          <p:nvPr/>
        </p:nvPicPr>
        <p:blipFill>
          <a:blip r:embed="rId9" cstate="print"/>
          <a:srcRect/>
          <a:stretch>
            <a:fillRect/>
          </a:stretch>
        </p:blipFill>
        <p:spPr bwMode="auto">
          <a:xfrm>
            <a:off x="3439965" y="5083500"/>
            <a:ext cx="360000" cy="360000"/>
          </a:xfrm>
          <a:prstGeom prst="rect">
            <a:avLst/>
          </a:prstGeom>
          <a:noFill/>
          <a:ln w="9525">
            <a:noFill/>
            <a:miter lim="800000"/>
            <a:headEnd/>
            <a:tailEnd/>
          </a:ln>
        </p:spPr>
      </p:pic>
      <p:grpSp>
        <p:nvGrpSpPr>
          <p:cNvPr id="4" name="Grupo 3"/>
          <p:cNvGrpSpPr/>
          <p:nvPr/>
        </p:nvGrpSpPr>
        <p:grpSpPr>
          <a:xfrm>
            <a:off x="1578837" y="5081776"/>
            <a:ext cx="720060" cy="363448"/>
            <a:chOff x="1547664" y="4606346"/>
            <a:chExt cx="720060" cy="363448"/>
          </a:xfrm>
        </p:grpSpPr>
        <p:pic>
          <p:nvPicPr>
            <p:cNvPr id="8" name="Picture 15" descr="logos partidos"/>
            <p:cNvPicPr>
              <a:picLocks noChangeArrowheads="1"/>
            </p:cNvPicPr>
            <p:nvPr/>
          </p:nvPicPr>
          <p:blipFill>
            <a:blip r:embed="rId7" cstate="print"/>
            <a:srcRect l="5486" t="9192" r="73332" b="62555"/>
            <a:stretch>
              <a:fillRect/>
            </a:stretch>
          </p:blipFill>
          <p:spPr bwMode="auto">
            <a:xfrm>
              <a:off x="1547664" y="4606346"/>
              <a:ext cx="360000" cy="360000"/>
            </a:xfrm>
            <a:prstGeom prst="rect">
              <a:avLst/>
            </a:prstGeom>
            <a:noFill/>
          </p:spPr>
        </p:pic>
        <p:pic>
          <p:nvPicPr>
            <p:cNvPr id="14" name="31 Imagen"/>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1907724" y="4609794"/>
              <a:ext cx="360000" cy="360000"/>
            </a:xfrm>
            <a:prstGeom prst="rect">
              <a:avLst/>
            </a:prstGeom>
          </p:spPr>
        </p:pic>
      </p:grpSp>
      <p:pic>
        <p:nvPicPr>
          <p:cNvPr id="15" name="1 Imagen"/>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914566" y="5083117"/>
            <a:ext cx="360000" cy="360766"/>
          </a:xfrm>
          <a:prstGeom prst="rect">
            <a:avLst/>
          </a:prstGeom>
        </p:spPr>
      </p:pic>
      <p:pic>
        <p:nvPicPr>
          <p:cNvPr id="16" name="1 Imagen"/>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6732978" y="5083688"/>
            <a:ext cx="360000" cy="359625"/>
          </a:xfrm>
          <a:prstGeom prst="rect">
            <a:avLst/>
          </a:prstGeom>
        </p:spPr>
      </p:pic>
      <p:pic>
        <p:nvPicPr>
          <p:cNvPr id="17" name="1 Imagen"/>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7551633" y="5083500"/>
            <a:ext cx="360000" cy="360000"/>
          </a:xfrm>
          <a:prstGeom prst="rect">
            <a:avLst/>
          </a:prstGeom>
        </p:spPr>
      </p:pic>
    </p:spTree>
    <p:extLst>
      <p:ext uri="{BB962C8B-B14F-4D97-AF65-F5344CB8AC3E}">
        <p14:creationId xmlns:p14="http://schemas.microsoft.com/office/powerpoint/2010/main" val="40410601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2708920"/>
            <a:ext cx="7746654" cy="1077218"/>
          </a:xfrm>
          <a:prstGeom prst="rect">
            <a:avLst/>
          </a:prstGeom>
          <a:noFill/>
        </p:spPr>
        <p:txBody>
          <a:bodyPr wrap="square" rtlCol="0">
            <a:spAutoFit/>
          </a:bodyPr>
          <a:lstStyle/>
          <a:p>
            <a:pPr algn="ctr"/>
            <a:r>
              <a:rPr lang="es-MX" sz="3200" b="1" dirty="0" smtClean="0">
                <a:solidFill>
                  <a:srgbClr val="061C48"/>
                </a:solidFill>
              </a:rPr>
              <a:t>V. Intención de Voto para Gobernador Partido y Candidato</a:t>
            </a:r>
            <a:endParaRPr lang="es-MX" sz="3200" b="1" dirty="0">
              <a:solidFill>
                <a:srgbClr val="061C48"/>
              </a:solidFill>
            </a:endParaRPr>
          </a:p>
        </p:txBody>
      </p:sp>
    </p:spTree>
    <p:extLst>
      <p:ext uri="{BB962C8B-B14F-4D97-AF65-F5344CB8AC3E}">
        <p14:creationId xmlns:p14="http://schemas.microsoft.com/office/powerpoint/2010/main" val="7209640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49"/>
          <p:cNvSpPr>
            <a:spLocks noChangeArrowheads="1"/>
          </p:cNvSpPr>
          <p:nvPr/>
        </p:nvSpPr>
        <p:spPr bwMode="auto">
          <a:xfrm>
            <a:off x="2664266" y="1412776"/>
            <a:ext cx="3815468" cy="400110"/>
          </a:xfrm>
          <a:prstGeom prst="rect">
            <a:avLst/>
          </a:prstGeom>
          <a:noFill/>
          <a:ln w="9525">
            <a:noFill/>
            <a:miter lim="800000"/>
            <a:headEnd/>
            <a:tailEnd/>
          </a:ln>
          <a:effectLst/>
        </p:spPr>
        <p:txBody>
          <a:bodyPr wrap="none">
            <a:spAutoFit/>
          </a:bodyPr>
          <a:lstStyle/>
          <a:p>
            <a:pPr algn="ctr"/>
            <a:r>
              <a:rPr lang="es-MX" sz="1000" b="1" dirty="0">
                <a:solidFill>
                  <a:schemeClr val="accent1"/>
                </a:solidFill>
                <a:latin typeface="Arial" pitchFamily="34" charset="0"/>
                <a:cs typeface="Arial" pitchFamily="34" charset="0"/>
              </a:rPr>
              <a:t>Total de Encuestados </a:t>
            </a:r>
            <a:r>
              <a:rPr lang="es-MX" sz="1000" dirty="0">
                <a:solidFill>
                  <a:schemeClr val="accent1"/>
                </a:solidFill>
              </a:rPr>
              <a:t/>
            </a:r>
            <a:br>
              <a:rPr lang="es-MX" sz="1000" dirty="0">
                <a:solidFill>
                  <a:schemeClr val="accent1"/>
                </a:solidFill>
              </a:rPr>
            </a:br>
            <a:r>
              <a:rPr lang="es-MX" sz="1000" i="1" dirty="0" smtClean="0">
                <a:solidFill>
                  <a:schemeClr val="accent1"/>
                </a:solidFill>
                <a:latin typeface="Arial" pitchFamily="34" charset="0"/>
                <a:cs typeface="Arial" pitchFamily="34" charset="0"/>
              </a:rPr>
              <a:t>(</a:t>
            </a:r>
            <a:r>
              <a:rPr lang="es-MX" sz="1000" i="1" dirty="0">
                <a:solidFill>
                  <a:schemeClr val="accent1"/>
                </a:solidFill>
                <a:latin typeface="Arial" pitchFamily="34" charset="0"/>
                <a:cs typeface="Arial" pitchFamily="34" charset="0"/>
              </a:rPr>
              <a:t>Estimaciones </a:t>
            </a:r>
            <a:r>
              <a:rPr lang="es-MX" sz="1000" b="1" i="1" dirty="0">
                <a:solidFill>
                  <a:schemeClr val="accent1"/>
                </a:solidFill>
                <a:latin typeface="Arial" pitchFamily="34" charset="0"/>
                <a:cs typeface="Arial" pitchFamily="34" charset="0"/>
              </a:rPr>
              <a:t>excluyendo</a:t>
            </a:r>
            <a:r>
              <a:rPr lang="es-MX" sz="1000" i="1" dirty="0">
                <a:solidFill>
                  <a:schemeClr val="accent1"/>
                </a:solidFill>
                <a:latin typeface="Arial" pitchFamily="34" charset="0"/>
                <a:cs typeface="Arial" pitchFamily="34" charset="0"/>
              </a:rPr>
              <a:t> la no respuesta y los no registrados)</a:t>
            </a:r>
            <a:endParaRPr lang="es-ES" sz="1000" i="1" dirty="0">
              <a:solidFill>
                <a:schemeClr val="accent1"/>
              </a:solidFill>
              <a:latin typeface="Arial" pitchFamily="34" charset="0"/>
              <a:cs typeface="Arial" pitchFamily="34" charset="0"/>
            </a:endParaRPr>
          </a:p>
        </p:txBody>
      </p:sp>
      <p:graphicFrame>
        <p:nvGraphicFramePr>
          <p:cNvPr id="32" name="31 Gráfico"/>
          <p:cNvGraphicFramePr/>
          <p:nvPr>
            <p:extLst>
              <p:ext uri="{D42A27DB-BD31-4B8C-83A1-F6EECF244321}">
                <p14:modId xmlns:p14="http://schemas.microsoft.com/office/powerpoint/2010/main" val="2842501942"/>
              </p:ext>
            </p:extLst>
          </p:nvPr>
        </p:nvGraphicFramePr>
        <p:xfrm>
          <a:off x="259772" y="1602696"/>
          <a:ext cx="8229600" cy="4562608"/>
        </p:xfrm>
        <a:graphic>
          <a:graphicData uri="http://schemas.openxmlformats.org/drawingml/2006/chart">
            <c:chart xmlns:c="http://schemas.openxmlformats.org/drawingml/2006/chart" xmlns:r="http://schemas.openxmlformats.org/officeDocument/2006/relationships" r:id="rId3"/>
          </a:graphicData>
        </a:graphic>
      </p:graphicFrame>
      <p:sp>
        <p:nvSpPr>
          <p:cNvPr id="46" name="Text Box 50"/>
          <p:cNvSpPr txBox="1">
            <a:spLocks noChangeArrowheads="1"/>
          </p:cNvSpPr>
          <p:nvPr/>
        </p:nvSpPr>
        <p:spPr bwMode="auto">
          <a:xfrm>
            <a:off x="7524328" y="5765194"/>
            <a:ext cx="1202312" cy="400110"/>
          </a:xfrm>
          <a:prstGeom prst="rect">
            <a:avLst/>
          </a:prstGeom>
          <a:noFill/>
          <a:ln w="9525">
            <a:noFill/>
            <a:miter lim="800000"/>
            <a:headEnd/>
            <a:tailEnd/>
          </a:ln>
          <a:effectLst/>
        </p:spPr>
        <p:txBody>
          <a:bodyPr wrap="square">
            <a:spAutoFit/>
          </a:bodyPr>
          <a:lstStyle/>
          <a:p>
            <a:pPr algn="ctr"/>
            <a:r>
              <a:rPr lang="es-ES" sz="1000" b="1" dirty="0">
                <a:effectLst>
                  <a:outerShdw blurRad="38100" dist="38100" dir="2700000" algn="tl">
                    <a:srgbClr val="C0C0C0"/>
                  </a:outerShdw>
                </a:effectLst>
                <a:latin typeface="Arial" pitchFamily="34" charset="0"/>
                <a:cs typeface="Arial" pitchFamily="34" charset="0"/>
              </a:rPr>
              <a:t>No </a:t>
            </a:r>
            <a:r>
              <a:rPr lang="es-ES" sz="1000" b="1" dirty="0" smtClean="0">
                <a:effectLst>
                  <a:outerShdw blurRad="38100" dist="38100" dir="2700000" algn="tl">
                    <a:srgbClr val="C0C0C0"/>
                  </a:outerShdw>
                </a:effectLst>
                <a:latin typeface="Arial" pitchFamily="34" charset="0"/>
                <a:cs typeface="Arial" pitchFamily="34" charset="0"/>
              </a:rPr>
              <a:t>respuesta: 21%</a:t>
            </a:r>
            <a:endParaRPr lang="es-MX" sz="1000" b="1" dirty="0">
              <a:solidFill>
                <a:srgbClr val="FF0000"/>
              </a:solidFill>
              <a:effectLst>
                <a:outerShdw blurRad="38100" dist="38100" dir="2700000" algn="tl">
                  <a:srgbClr val="C0C0C0"/>
                </a:outerShdw>
              </a:effectLst>
              <a:latin typeface="Arial" pitchFamily="34" charset="0"/>
              <a:cs typeface="Arial" pitchFamily="34" charset="0"/>
            </a:endParaRPr>
          </a:p>
        </p:txBody>
      </p:sp>
      <p:sp>
        <p:nvSpPr>
          <p:cNvPr id="37" name="26 CuadroTexto"/>
          <p:cNvSpPr txBox="1"/>
          <p:nvPr/>
        </p:nvSpPr>
        <p:spPr>
          <a:xfrm>
            <a:off x="611560" y="323364"/>
            <a:ext cx="8532440" cy="369332"/>
          </a:xfrm>
          <a:prstGeom prst="rect">
            <a:avLst/>
          </a:prstGeom>
          <a:noFill/>
        </p:spPr>
        <p:txBody>
          <a:bodyPr wrap="square" rtlCol="0">
            <a:spAutoFit/>
          </a:bodyPr>
          <a:lstStyle/>
          <a:p>
            <a:r>
              <a:rPr lang="es-MX" b="1" dirty="0" smtClean="0">
                <a:solidFill>
                  <a:srgbClr val="061C48"/>
                </a:solidFill>
              </a:rPr>
              <a:t>V. Intención de Voto para Gobernador por Partido y Candidato</a:t>
            </a:r>
            <a:endParaRPr lang="es-MX" b="1" dirty="0">
              <a:solidFill>
                <a:srgbClr val="061C48"/>
              </a:solidFill>
            </a:endParaRPr>
          </a:p>
        </p:txBody>
      </p:sp>
      <p:grpSp>
        <p:nvGrpSpPr>
          <p:cNvPr id="36" name="Grupo 38"/>
          <p:cNvGrpSpPr/>
          <p:nvPr/>
        </p:nvGrpSpPr>
        <p:grpSpPr>
          <a:xfrm>
            <a:off x="1120061" y="5283625"/>
            <a:ext cx="6326446" cy="377623"/>
            <a:chOff x="733479" y="3403473"/>
            <a:chExt cx="6326446" cy="377623"/>
          </a:xfrm>
        </p:grpSpPr>
        <p:pic>
          <p:nvPicPr>
            <p:cNvPr id="38" name="Imagen 3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201999" y="3403473"/>
              <a:ext cx="360000" cy="360766"/>
            </a:xfrm>
            <a:prstGeom prst="rect">
              <a:avLst/>
            </a:prstGeom>
          </p:spPr>
        </p:pic>
        <p:pic>
          <p:nvPicPr>
            <p:cNvPr id="41" name="Imagen 5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699925" y="3421096"/>
              <a:ext cx="360000" cy="360000"/>
            </a:xfrm>
            <a:prstGeom prst="rect">
              <a:avLst/>
            </a:prstGeom>
          </p:spPr>
        </p:pic>
        <p:pic>
          <p:nvPicPr>
            <p:cNvPr id="42" name="Imagen 54"/>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3681949" y="3403473"/>
              <a:ext cx="360000" cy="360000"/>
            </a:xfrm>
            <a:prstGeom prst="rect">
              <a:avLst/>
            </a:prstGeom>
          </p:spPr>
        </p:pic>
        <p:pic>
          <p:nvPicPr>
            <p:cNvPr id="43" name="Imagen 55"/>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5913152" y="3404044"/>
              <a:ext cx="360000" cy="359625"/>
            </a:xfrm>
            <a:prstGeom prst="rect">
              <a:avLst/>
            </a:prstGeom>
          </p:spPr>
        </p:pic>
        <p:pic>
          <p:nvPicPr>
            <p:cNvPr id="44" name="Picture 13" descr="logo">
              <a:hlinkClick r:id="rId8"/>
            </p:cNvPr>
            <p:cNvPicPr>
              <a:picLocks noChangeArrowheads="1"/>
            </p:cNvPicPr>
            <p:nvPr/>
          </p:nvPicPr>
          <p:blipFill>
            <a:blip r:embed="rId9" cstate="print"/>
            <a:srcRect/>
            <a:stretch>
              <a:fillRect/>
            </a:stretch>
          </p:blipFill>
          <p:spPr bwMode="auto">
            <a:xfrm>
              <a:off x="733479" y="3403856"/>
              <a:ext cx="360000" cy="360000"/>
            </a:xfrm>
            <a:prstGeom prst="rect">
              <a:avLst/>
            </a:prstGeom>
            <a:noFill/>
          </p:spPr>
        </p:pic>
        <p:grpSp>
          <p:nvGrpSpPr>
            <p:cNvPr id="45" name="Grupo 57"/>
            <p:cNvGrpSpPr/>
            <p:nvPr/>
          </p:nvGrpSpPr>
          <p:grpSpPr>
            <a:xfrm>
              <a:off x="2181733" y="3407141"/>
              <a:ext cx="1116465" cy="373955"/>
              <a:chOff x="2181733" y="3407141"/>
              <a:chExt cx="1116465" cy="373955"/>
            </a:xfrm>
          </p:grpSpPr>
          <p:pic>
            <p:nvPicPr>
              <p:cNvPr id="51" name="Picture 18" descr="logos partidos"/>
              <p:cNvPicPr>
                <a:picLocks noChangeArrowheads="1"/>
              </p:cNvPicPr>
              <p:nvPr/>
            </p:nvPicPr>
            <p:blipFill>
              <a:blip r:embed="rId10" cstate="print"/>
              <a:srcRect l="76216" t="5962" r="1830" b="65198"/>
              <a:stretch>
                <a:fillRect/>
              </a:stretch>
            </p:blipFill>
            <p:spPr bwMode="auto">
              <a:xfrm>
                <a:off x="2181733" y="3407141"/>
                <a:ext cx="360000" cy="360000"/>
              </a:xfrm>
              <a:prstGeom prst="roundRect">
                <a:avLst>
                  <a:gd name="adj" fmla="val 10203"/>
                </a:avLst>
              </a:prstGeom>
              <a:noFill/>
            </p:spPr>
          </p:pic>
          <p:pic>
            <p:nvPicPr>
              <p:cNvPr id="53" name="Picture 2" descr="PT"/>
              <p:cNvPicPr>
                <a:picLocks noChangeArrowheads="1"/>
              </p:cNvPicPr>
              <p:nvPr/>
            </p:nvPicPr>
            <p:blipFill>
              <a:blip r:embed="rId11" cstate="print"/>
              <a:srcRect/>
              <a:stretch>
                <a:fillRect/>
              </a:stretch>
            </p:blipFill>
            <p:spPr bwMode="auto">
              <a:xfrm>
                <a:off x="2938198" y="3421096"/>
                <a:ext cx="360000" cy="360000"/>
              </a:xfrm>
              <a:prstGeom prst="rect">
                <a:avLst/>
              </a:prstGeom>
              <a:noFill/>
              <a:ln w="9525">
                <a:noFill/>
                <a:miter lim="800000"/>
                <a:headEnd/>
                <a:tailEnd/>
              </a:ln>
            </p:spPr>
          </p:pic>
        </p:grpSp>
        <p:grpSp>
          <p:nvGrpSpPr>
            <p:cNvPr id="47" name="Grupo 58"/>
            <p:cNvGrpSpPr/>
            <p:nvPr/>
          </p:nvGrpSpPr>
          <p:grpSpPr>
            <a:xfrm>
              <a:off x="1209352" y="3403856"/>
              <a:ext cx="709154" cy="360000"/>
              <a:chOff x="1209352" y="2899752"/>
              <a:chExt cx="709154" cy="360000"/>
            </a:xfrm>
          </p:grpSpPr>
          <p:pic>
            <p:nvPicPr>
              <p:cNvPr id="49" name="Picture 15" descr="logos partidos"/>
              <p:cNvPicPr>
                <a:picLocks noChangeArrowheads="1"/>
              </p:cNvPicPr>
              <p:nvPr/>
            </p:nvPicPr>
            <p:blipFill>
              <a:blip r:embed="rId10" cstate="print"/>
              <a:srcRect l="5486" t="9192" r="73332" b="62555"/>
              <a:stretch>
                <a:fillRect/>
              </a:stretch>
            </p:blipFill>
            <p:spPr bwMode="auto">
              <a:xfrm>
                <a:off x="1209352" y="2899752"/>
                <a:ext cx="360000" cy="360000"/>
              </a:xfrm>
              <a:prstGeom prst="rect">
                <a:avLst/>
              </a:prstGeom>
              <a:noFill/>
            </p:spPr>
          </p:pic>
          <p:pic>
            <p:nvPicPr>
              <p:cNvPr id="50" name="50 Imagen"/>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1558506" y="2899752"/>
                <a:ext cx="360000" cy="360000"/>
              </a:xfrm>
              <a:prstGeom prst="rect">
                <a:avLst/>
              </a:prstGeom>
            </p:spPr>
          </p:pic>
        </p:grpSp>
        <p:pic>
          <p:nvPicPr>
            <p:cNvPr id="48" name="Picture 2" descr="C:\Users\Carissa\Pictures\PARTIDOS POLÍTICOS\Nueva_alianza.png"/>
            <p:cNvPicPr>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40405" y="3421096"/>
              <a:ext cx="360000"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54" name="2 Rectángulo"/>
          <p:cNvSpPr/>
          <p:nvPr/>
        </p:nvSpPr>
        <p:spPr>
          <a:xfrm>
            <a:off x="285736" y="660038"/>
            <a:ext cx="8572528" cy="323165"/>
          </a:xfrm>
          <a:prstGeom prst="rect">
            <a:avLst/>
          </a:prstGeom>
        </p:spPr>
        <p:txBody>
          <a:bodyPr wrap="square">
            <a:spAutoFit/>
          </a:bodyPr>
          <a:lstStyle/>
          <a:p>
            <a:pPr algn="ctr"/>
            <a:r>
              <a:rPr lang="es-ES_tradnl" sz="1500" b="1" dirty="0"/>
              <a:t>Si el día de hoy fueran las elecciones para </a:t>
            </a:r>
            <a:r>
              <a:rPr lang="es-MX" sz="1500" b="1" dirty="0" smtClean="0"/>
              <a:t>Gobernador</a:t>
            </a:r>
            <a:r>
              <a:rPr lang="es-ES_tradnl" sz="1500" b="1" dirty="0" smtClean="0"/>
              <a:t>, ¿por quién votaría?</a:t>
            </a:r>
            <a:endParaRPr lang="es-MX" sz="1500" b="1" dirty="0"/>
          </a:p>
        </p:txBody>
      </p:sp>
    </p:spTree>
    <p:extLst>
      <p:ext uri="{BB962C8B-B14F-4D97-AF65-F5344CB8AC3E}">
        <p14:creationId xmlns:p14="http://schemas.microsoft.com/office/powerpoint/2010/main" val="1291723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841333" y="2896488"/>
            <a:ext cx="5461334" cy="1754326"/>
          </a:xfrm>
          <a:prstGeom prst="rect">
            <a:avLst/>
          </a:prstGeom>
          <a:noFill/>
        </p:spPr>
        <p:txBody>
          <a:bodyPr wrap="square" rtlCol="0">
            <a:spAutoFit/>
          </a:bodyPr>
          <a:lstStyle/>
          <a:p>
            <a:pPr algn="ctr"/>
            <a:r>
              <a:rPr lang="es-ES_tradnl" sz="3200" b="1" dirty="0" smtClean="0">
                <a:solidFill>
                  <a:srgbClr val="061C48"/>
                </a:solidFill>
              </a:rPr>
              <a:t>Encuesta de Clima Político</a:t>
            </a:r>
          </a:p>
          <a:p>
            <a:pPr algn="ctr"/>
            <a:r>
              <a:rPr lang="es-ES_tradnl" sz="2400" b="1" dirty="0" smtClean="0">
                <a:solidFill>
                  <a:srgbClr val="061C48"/>
                </a:solidFill>
              </a:rPr>
              <a:t>Campeche</a:t>
            </a:r>
            <a:endParaRPr lang="es-ES_tradnl" sz="2400" b="1" dirty="0">
              <a:solidFill>
                <a:srgbClr val="061C48"/>
              </a:solidFill>
            </a:endParaRPr>
          </a:p>
          <a:p>
            <a:pPr algn="ctr"/>
            <a:endParaRPr lang="es-ES_tradnl" sz="2400" b="1" dirty="0">
              <a:solidFill>
                <a:srgbClr val="061C48"/>
              </a:solidFill>
            </a:endParaRPr>
          </a:p>
          <a:p>
            <a:pPr algn="ctr"/>
            <a:endParaRPr lang="es-ES_tradnl" sz="2400" b="1" dirty="0">
              <a:solidFill>
                <a:srgbClr val="061C48"/>
              </a:solidFill>
            </a:endParaRPr>
          </a:p>
        </p:txBody>
      </p:sp>
      <p:sp>
        <p:nvSpPr>
          <p:cNvPr id="3" name="2 Rectángulo"/>
          <p:cNvSpPr/>
          <p:nvPr/>
        </p:nvSpPr>
        <p:spPr>
          <a:xfrm>
            <a:off x="3316687" y="3977299"/>
            <a:ext cx="2510624" cy="461665"/>
          </a:xfrm>
          <a:prstGeom prst="rect">
            <a:avLst/>
          </a:prstGeom>
        </p:spPr>
        <p:txBody>
          <a:bodyPr wrap="none">
            <a:spAutoFit/>
          </a:bodyPr>
          <a:lstStyle/>
          <a:p>
            <a:pPr algn="ctr"/>
            <a:r>
              <a:rPr lang="es-ES_tradnl" sz="2400" b="1" dirty="0" smtClean="0">
                <a:solidFill>
                  <a:srgbClr val="737373"/>
                </a:solidFill>
              </a:rPr>
              <a:t>Reporte </a:t>
            </a:r>
            <a:r>
              <a:rPr lang="es-ES_tradnl" sz="2400" b="1" dirty="0">
                <a:solidFill>
                  <a:srgbClr val="737373"/>
                </a:solidFill>
              </a:rPr>
              <a:t>Gráfico</a:t>
            </a:r>
            <a:endParaRPr lang="es-MX" sz="2400" dirty="0" smtClean="0">
              <a:solidFill>
                <a:srgbClr val="737373"/>
              </a:solidFill>
            </a:endParaRPr>
          </a:p>
        </p:txBody>
      </p:sp>
      <p:sp>
        <p:nvSpPr>
          <p:cNvPr id="6" name="5 Rectángulo"/>
          <p:cNvSpPr/>
          <p:nvPr/>
        </p:nvSpPr>
        <p:spPr>
          <a:xfrm>
            <a:off x="3036970" y="6141334"/>
            <a:ext cx="3070072" cy="369332"/>
          </a:xfrm>
          <a:prstGeom prst="rect">
            <a:avLst/>
          </a:prstGeom>
        </p:spPr>
        <p:txBody>
          <a:bodyPr wrap="none">
            <a:spAutoFit/>
          </a:bodyPr>
          <a:lstStyle/>
          <a:p>
            <a:pPr algn="ctr"/>
            <a:r>
              <a:rPr lang="es-ES_tradnl" b="1" dirty="0" smtClean="0">
                <a:solidFill>
                  <a:schemeClr val="tx2">
                    <a:lumMod val="50000"/>
                  </a:schemeClr>
                </a:solidFill>
              </a:rPr>
              <a:t>27 </a:t>
            </a:r>
            <a:r>
              <a:rPr lang="es-ES_tradnl" b="1" dirty="0">
                <a:solidFill>
                  <a:schemeClr val="tx2">
                    <a:lumMod val="50000"/>
                  </a:schemeClr>
                </a:solidFill>
              </a:rPr>
              <a:t>al </a:t>
            </a:r>
            <a:r>
              <a:rPr lang="es-ES_tradnl" b="1" dirty="0" smtClean="0">
                <a:solidFill>
                  <a:schemeClr val="tx2">
                    <a:lumMod val="50000"/>
                  </a:schemeClr>
                </a:solidFill>
              </a:rPr>
              <a:t>29 </a:t>
            </a:r>
            <a:r>
              <a:rPr lang="es-ES_tradnl" b="1" dirty="0">
                <a:solidFill>
                  <a:schemeClr val="tx2">
                    <a:lumMod val="50000"/>
                  </a:schemeClr>
                </a:solidFill>
              </a:rPr>
              <a:t>de marzo del 2015</a:t>
            </a:r>
            <a:endParaRPr lang="es-MX" dirty="0">
              <a:solidFill>
                <a:schemeClr val="tx2">
                  <a:lumMod val="50000"/>
                </a:schemeClr>
              </a:solidFill>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39064" y="4828369"/>
            <a:ext cx="2758992" cy="82162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000496" y="732046"/>
            <a:ext cx="1143008" cy="400110"/>
          </a:xfrm>
          <a:prstGeom prst="rect">
            <a:avLst/>
          </a:prstGeom>
          <a:noFill/>
        </p:spPr>
        <p:txBody>
          <a:bodyPr wrap="square" rtlCol="0">
            <a:spAutoFit/>
          </a:bodyPr>
          <a:lstStyle/>
          <a:p>
            <a:pPr algn="ctr"/>
            <a:r>
              <a:rPr lang="es-MX" sz="2000" b="1" dirty="0">
                <a:solidFill>
                  <a:srgbClr val="061C48"/>
                </a:solidFill>
              </a:rPr>
              <a:t>ÍNDICE</a:t>
            </a:r>
          </a:p>
        </p:txBody>
      </p:sp>
      <p:sp>
        <p:nvSpPr>
          <p:cNvPr id="6" name="5 CuadroTexto"/>
          <p:cNvSpPr txBox="1"/>
          <p:nvPr/>
        </p:nvSpPr>
        <p:spPr>
          <a:xfrm>
            <a:off x="558000" y="1264979"/>
            <a:ext cx="8028000" cy="1554272"/>
          </a:xfrm>
          <a:prstGeom prst="rect">
            <a:avLst/>
          </a:prstGeom>
          <a:noFill/>
        </p:spPr>
        <p:txBody>
          <a:bodyPr wrap="square" rtlCol="0">
            <a:spAutoFit/>
          </a:bodyPr>
          <a:lstStyle/>
          <a:p>
            <a:pPr marL="400050" indent="-400050">
              <a:spcAft>
                <a:spcPts val="600"/>
              </a:spcAft>
              <a:buFontTx/>
              <a:buAutoNum type="romanUcPeriod"/>
            </a:pPr>
            <a:r>
              <a:rPr lang="es-MX" sz="1500" dirty="0">
                <a:solidFill>
                  <a:prstClr val="black"/>
                </a:solidFill>
              </a:rPr>
              <a:t>Ficha Metodológica						</a:t>
            </a:r>
            <a:r>
              <a:rPr lang="es-MX" sz="1500" dirty="0" smtClean="0">
                <a:solidFill>
                  <a:prstClr val="black"/>
                </a:solidFill>
              </a:rPr>
              <a:t>4</a:t>
            </a:r>
            <a:endParaRPr lang="es-MX" sz="1500" dirty="0">
              <a:solidFill>
                <a:prstClr val="black"/>
              </a:solidFill>
            </a:endParaRPr>
          </a:p>
          <a:p>
            <a:pPr marL="400050" indent="-400050">
              <a:spcAft>
                <a:spcPts val="600"/>
              </a:spcAft>
              <a:buFontTx/>
              <a:buAutoNum type="romanUcPeriod"/>
            </a:pPr>
            <a:r>
              <a:rPr lang="es-MX" sz="1500" dirty="0" smtClean="0">
                <a:solidFill>
                  <a:prstClr val="black"/>
                </a:solidFill>
              </a:rPr>
              <a:t>Conocimiento del Próximo Proceso Electoral				7</a:t>
            </a:r>
          </a:p>
          <a:p>
            <a:pPr marL="400050" indent="-400050">
              <a:spcAft>
                <a:spcPts val="600"/>
              </a:spcAft>
              <a:buFontTx/>
              <a:buAutoNum type="romanUcPeriod"/>
            </a:pPr>
            <a:r>
              <a:rPr lang="es-MX" sz="1500" dirty="0" smtClean="0">
                <a:solidFill>
                  <a:prstClr val="black"/>
                </a:solidFill>
              </a:rPr>
              <a:t>Evaluación </a:t>
            </a:r>
            <a:r>
              <a:rPr lang="es-MX" sz="1500" dirty="0">
                <a:solidFill>
                  <a:prstClr val="black"/>
                </a:solidFill>
              </a:rPr>
              <a:t>del </a:t>
            </a:r>
            <a:r>
              <a:rPr lang="es-MX" sz="1500" dirty="0" smtClean="0">
                <a:solidFill>
                  <a:prstClr val="black"/>
                </a:solidFill>
              </a:rPr>
              <a:t>Actual Gobernador</a:t>
            </a:r>
            <a:r>
              <a:rPr lang="es-MX" sz="1500" dirty="0">
                <a:solidFill>
                  <a:prstClr val="black"/>
                </a:solidFill>
              </a:rPr>
              <a:t>					</a:t>
            </a:r>
            <a:r>
              <a:rPr lang="es-MX" sz="1500" dirty="0" smtClean="0">
                <a:solidFill>
                  <a:prstClr val="black"/>
                </a:solidFill>
              </a:rPr>
              <a:t>10</a:t>
            </a:r>
            <a:endParaRPr lang="es-MX" sz="1500" dirty="0">
              <a:solidFill>
                <a:prstClr val="black"/>
              </a:solidFill>
            </a:endParaRPr>
          </a:p>
          <a:p>
            <a:pPr marL="400050" indent="-400050">
              <a:spcAft>
                <a:spcPts val="600"/>
              </a:spcAft>
              <a:buFontTx/>
              <a:buAutoNum type="romanUcPeriod"/>
            </a:pPr>
            <a:r>
              <a:rPr lang="es-MX" sz="1500" dirty="0">
                <a:solidFill>
                  <a:prstClr val="black"/>
                </a:solidFill>
              </a:rPr>
              <a:t>Conocimiento </a:t>
            </a:r>
            <a:r>
              <a:rPr lang="es-MX" sz="1500" dirty="0" smtClean="0">
                <a:solidFill>
                  <a:prstClr val="black"/>
                </a:solidFill>
              </a:rPr>
              <a:t>de </a:t>
            </a:r>
            <a:r>
              <a:rPr lang="es-MX" sz="1500" dirty="0">
                <a:solidFill>
                  <a:prstClr val="black"/>
                </a:solidFill>
              </a:rPr>
              <a:t>Candidatos a Gobernador	</a:t>
            </a:r>
            <a:r>
              <a:rPr lang="es-MX" sz="1500" dirty="0" smtClean="0">
                <a:solidFill>
                  <a:prstClr val="black"/>
                </a:solidFill>
              </a:rPr>
              <a:t>		</a:t>
            </a:r>
            <a:r>
              <a:rPr lang="es-MX" sz="1500" dirty="0">
                <a:solidFill>
                  <a:prstClr val="black"/>
                </a:solidFill>
              </a:rPr>
              <a:t>	</a:t>
            </a:r>
            <a:r>
              <a:rPr lang="es-MX" sz="1500" dirty="0" smtClean="0">
                <a:solidFill>
                  <a:prstClr val="black"/>
                </a:solidFill>
              </a:rPr>
              <a:t>13</a:t>
            </a:r>
          </a:p>
          <a:p>
            <a:pPr marL="400050" indent="-400050">
              <a:spcAft>
                <a:spcPts val="600"/>
              </a:spcAft>
              <a:buFontTx/>
              <a:buAutoNum type="romanUcPeriod"/>
            </a:pPr>
            <a:r>
              <a:rPr lang="es-MX" sz="1500" dirty="0" smtClean="0">
                <a:solidFill>
                  <a:prstClr val="black"/>
                </a:solidFill>
              </a:rPr>
              <a:t>Intención de Voto para Gobernador Partido y Candidato         		15</a:t>
            </a:r>
            <a:endParaRPr lang="es-MX" sz="1500" dirty="0">
              <a:solidFill>
                <a:prstClr val="black"/>
              </a:solidFill>
            </a:endParaRPr>
          </a:p>
        </p:txBody>
      </p:sp>
    </p:spTree>
    <p:extLst>
      <p:ext uri="{BB962C8B-B14F-4D97-AF65-F5344CB8AC3E}">
        <p14:creationId xmlns:p14="http://schemas.microsoft.com/office/powerpoint/2010/main" val="20612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214546" y="3071810"/>
            <a:ext cx="4572032" cy="584775"/>
          </a:xfrm>
          <a:prstGeom prst="rect">
            <a:avLst/>
          </a:prstGeom>
          <a:noFill/>
        </p:spPr>
        <p:txBody>
          <a:bodyPr wrap="square" rtlCol="0">
            <a:spAutoFit/>
          </a:bodyPr>
          <a:lstStyle/>
          <a:p>
            <a:pPr algn="ctr" rtl="0"/>
            <a:r>
              <a:rPr lang="es-MX" sz="3200" b="1" kern="1200" dirty="0">
                <a:solidFill>
                  <a:srgbClr val="061C48"/>
                </a:solidFill>
                <a:latin typeface="Arial"/>
                <a:ea typeface="+mn-ea"/>
                <a:cs typeface="+mn-cs"/>
              </a:rPr>
              <a:t>I. Ficha Metodológica</a:t>
            </a:r>
          </a:p>
        </p:txBody>
      </p:sp>
    </p:spTree>
    <p:extLst>
      <p:ext uri="{BB962C8B-B14F-4D97-AF65-F5344CB8AC3E}">
        <p14:creationId xmlns:p14="http://schemas.microsoft.com/office/powerpoint/2010/main" val="1743803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05051" y="254040"/>
            <a:ext cx="7572428" cy="400110"/>
          </a:xfrm>
          <a:prstGeom prst="rect">
            <a:avLst/>
          </a:prstGeom>
          <a:noFill/>
        </p:spPr>
        <p:txBody>
          <a:bodyPr wrap="square" rtlCol="0">
            <a:spAutoFit/>
          </a:bodyPr>
          <a:lstStyle/>
          <a:p>
            <a:pPr algn="l" rtl="0"/>
            <a:r>
              <a:rPr lang="es-MX" sz="2000" b="1" dirty="0">
                <a:solidFill>
                  <a:srgbClr val="061C48"/>
                </a:solidFill>
                <a:latin typeface="Arial"/>
              </a:rPr>
              <a:t>I</a:t>
            </a:r>
            <a:r>
              <a:rPr lang="es-MX" sz="2000" b="1" kern="1200" dirty="0" smtClean="0">
                <a:solidFill>
                  <a:srgbClr val="061C48"/>
                </a:solidFill>
                <a:latin typeface="Arial"/>
                <a:ea typeface="+mn-ea"/>
                <a:cs typeface="+mn-cs"/>
              </a:rPr>
              <a:t>. </a:t>
            </a:r>
            <a:r>
              <a:rPr lang="es-MX" sz="2000" b="1" kern="1200" dirty="0">
                <a:solidFill>
                  <a:srgbClr val="061C48"/>
                </a:solidFill>
                <a:latin typeface="Arial"/>
                <a:ea typeface="+mn-ea"/>
                <a:cs typeface="+mn-cs"/>
              </a:rPr>
              <a:t>Ficha Metodológica</a:t>
            </a:r>
          </a:p>
        </p:txBody>
      </p:sp>
      <p:sp>
        <p:nvSpPr>
          <p:cNvPr id="5" name="Text Box 8"/>
          <p:cNvSpPr txBox="1">
            <a:spLocks noChangeArrowheads="1"/>
          </p:cNvSpPr>
          <p:nvPr/>
        </p:nvSpPr>
        <p:spPr bwMode="auto">
          <a:xfrm>
            <a:off x="395536" y="792415"/>
            <a:ext cx="8352928" cy="5527667"/>
          </a:xfrm>
          <a:prstGeom prst="rect">
            <a:avLst/>
          </a:prstGeom>
          <a:noFill/>
          <a:ln w="9525">
            <a:noFill/>
            <a:miter lim="800000"/>
            <a:headEnd/>
            <a:tailEnd/>
          </a:ln>
          <a:effectLst/>
        </p:spPr>
        <p:txBody>
          <a:bodyPr wrap="square">
            <a:spAutoFit/>
          </a:bodyPr>
          <a:lstStyle/>
          <a:p>
            <a:pPr algn="just" rtl="0">
              <a:lnSpc>
                <a:spcPct val="80000"/>
              </a:lnSpc>
              <a:spcBef>
                <a:spcPct val="20000"/>
              </a:spcBef>
              <a:buClr>
                <a:srgbClr val="FA062F"/>
              </a:buClr>
              <a:buSzPct val="65000"/>
              <a:buFont typeface="Wingdings" pitchFamily="2" charset="2"/>
              <a:buNone/>
            </a:pPr>
            <a:r>
              <a:rPr lang="es-ES_tradnl" sz="1400" b="1" i="1" kern="1200" dirty="0">
                <a:latin typeface="Arial" pitchFamily="34" charset="0"/>
                <a:ea typeface="+mn-ea"/>
                <a:cs typeface="Arial" pitchFamily="34" charset="0"/>
              </a:rPr>
              <a:t>Antecedentes</a:t>
            </a:r>
          </a:p>
          <a:p>
            <a:pPr algn="just"/>
            <a:r>
              <a:rPr lang="es-ES_tradnl" sz="1200" dirty="0"/>
              <a:t>En 2015 habrá </a:t>
            </a:r>
            <a:r>
              <a:rPr lang="es-ES_tradnl" sz="1200" dirty="0" smtClean="0"/>
              <a:t>elecciones </a:t>
            </a:r>
            <a:r>
              <a:rPr lang="es-ES_tradnl" sz="1200" dirty="0"/>
              <a:t>de </a:t>
            </a:r>
            <a:r>
              <a:rPr lang="es-ES_tradnl" sz="1200" dirty="0" smtClean="0"/>
              <a:t>Gobernador, Presidentes Municipales y Diputados Locales </a:t>
            </a:r>
            <a:r>
              <a:rPr lang="es-ES_tradnl" sz="1200" dirty="0"/>
              <a:t>en el estado </a:t>
            </a:r>
            <a:r>
              <a:rPr lang="es-ES_tradnl" sz="1200" dirty="0" smtClean="0"/>
              <a:t>de Campeche. </a:t>
            </a:r>
            <a:r>
              <a:rPr lang="es-ES_tradnl" sz="1200" dirty="0"/>
              <a:t>En este escenario interesa generar investigación </a:t>
            </a:r>
            <a:r>
              <a:rPr lang="es-ES_tradnl" sz="1200" dirty="0" smtClean="0"/>
              <a:t>que permita evaluar la preferencia de partidos y candidatos a Gobernador del Estado.</a:t>
            </a:r>
          </a:p>
          <a:p>
            <a:pPr algn="just"/>
            <a:endParaRPr lang="es-ES_tradnl" sz="800" dirty="0"/>
          </a:p>
          <a:p>
            <a:pPr algn="just">
              <a:lnSpc>
                <a:spcPct val="80000"/>
              </a:lnSpc>
              <a:spcBef>
                <a:spcPct val="20000"/>
              </a:spcBef>
              <a:buClr>
                <a:srgbClr val="FA062F"/>
              </a:buClr>
              <a:buSzPct val="65000"/>
            </a:pPr>
            <a:r>
              <a:rPr lang="es-MX" sz="1400" b="1" i="1" dirty="0" smtClean="0">
                <a:latin typeface="Arial" pitchFamily="34" charset="0"/>
                <a:cs typeface="Arial" pitchFamily="34" charset="0"/>
              </a:rPr>
              <a:t>Objetivo del Estudio</a:t>
            </a:r>
            <a:endParaRPr lang="es-MX" sz="1400" b="1" i="1" dirty="0">
              <a:latin typeface="Arial" pitchFamily="34" charset="0"/>
              <a:cs typeface="Arial" pitchFamily="34" charset="0"/>
            </a:endParaRPr>
          </a:p>
          <a:p>
            <a:pPr algn="just"/>
            <a:r>
              <a:rPr lang="es-MX" sz="1200" dirty="0" smtClean="0"/>
              <a:t>Generar estimaciones sobre las preferencias electorales y el posicionamiento de candidatos y partidos en la elección de Gobernador</a:t>
            </a:r>
            <a:r>
              <a:rPr lang="es-ES_tradnl" sz="1200" dirty="0" smtClean="0"/>
              <a:t>.</a:t>
            </a:r>
            <a:endParaRPr lang="es-ES_tradnl" sz="1200" dirty="0"/>
          </a:p>
          <a:p>
            <a:pPr algn="just"/>
            <a:endParaRPr lang="es-ES_tradnl" sz="900" dirty="0">
              <a:latin typeface="Arial" pitchFamily="34" charset="0"/>
              <a:cs typeface="Arial" pitchFamily="34" charset="0"/>
            </a:endParaRPr>
          </a:p>
          <a:p>
            <a:pPr algn="just">
              <a:lnSpc>
                <a:spcPct val="80000"/>
              </a:lnSpc>
              <a:spcBef>
                <a:spcPct val="20000"/>
              </a:spcBef>
              <a:buClr>
                <a:srgbClr val="FA062F"/>
              </a:buClr>
              <a:buSzPct val="65000"/>
            </a:pPr>
            <a:r>
              <a:rPr lang="es-MX" sz="1400" b="1" i="1" dirty="0">
                <a:latin typeface="Arial" pitchFamily="34" charset="0"/>
                <a:cs typeface="Arial" pitchFamily="34" charset="0"/>
              </a:rPr>
              <a:t>Marco </a:t>
            </a:r>
            <a:r>
              <a:rPr lang="es-MX" sz="1400" b="1" i="1" dirty="0" err="1">
                <a:latin typeface="Arial" pitchFamily="34" charset="0"/>
                <a:cs typeface="Arial" pitchFamily="34" charset="0"/>
              </a:rPr>
              <a:t>Muestral</a:t>
            </a:r>
            <a:endParaRPr lang="es-MX" sz="1400" b="1" i="1" dirty="0">
              <a:latin typeface="Arial" pitchFamily="34" charset="0"/>
              <a:cs typeface="Arial" pitchFamily="34" charset="0"/>
            </a:endParaRPr>
          </a:p>
          <a:p>
            <a:pPr algn="just"/>
            <a:r>
              <a:rPr lang="es-MX" sz="1200" dirty="0"/>
              <a:t>Listado de secciones </a:t>
            </a:r>
            <a:r>
              <a:rPr lang="es-MX" sz="1200" dirty="0" smtClean="0"/>
              <a:t>electorales </a:t>
            </a:r>
            <a:r>
              <a:rPr lang="es-MX" sz="1200" dirty="0"/>
              <a:t>del INE, incluyendo su lista nominal, distritos electorales, municipios y tipo de sección</a:t>
            </a:r>
            <a:r>
              <a:rPr lang="es-ES_tradnl" sz="1200" dirty="0"/>
              <a:t>.</a:t>
            </a:r>
          </a:p>
          <a:p>
            <a:pPr algn="just" rtl="0">
              <a:lnSpc>
                <a:spcPct val="80000"/>
              </a:lnSpc>
              <a:spcBef>
                <a:spcPct val="20000"/>
              </a:spcBef>
              <a:buClr>
                <a:srgbClr val="FA062F"/>
              </a:buClr>
              <a:buSzPct val="65000"/>
            </a:pPr>
            <a:endParaRPr lang="es-MX" sz="1400" b="1" i="1" kern="1200" dirty="0" smtClean="0">
              <a:latin typeface="Arial" pitchFamily="34" charset="0"/>
              <a:ea typeface="+mn-ea"/>
              <a:cs typeface="Arial" pitchFamily="34" charset="0"/>
            </a:endParaRPr>
          </a:p>
          <a:p>
            <a:pPr algn="just" rtl="0">
              <a:lnSpc>
                <a:spcPct val="80000"/>
              </a:lnSpc>
              <a:spcBef>
                <a:spcPct val="20000"/>
              </a:spcBef>
              <a:buClr>
                <a:srgbClr val="FA062F"/>
              </a:buClr>
              <a:buSzPct val="65000"/>
            </a:pPr>
            <a:r>
              <a:rPr lang="es-MX" sz="1400" b="1" i="1" kern="1200" dirty="0" smtClean="0">
                <a:latin typeface="Arial" pitchFamily="34" charset="0"/>
                <a:ea typeface="+mn-ea"/>
                <a:cs typeface="Arial" pitchFamily="34" charset="0"/>
              </a:rPr>
              <a:t>Población Objetivo</a:t>
            </a:r>
          </a:p>
          <a:p>
            <a:pPr algn="just" rtl="0"/>
            <a:r>
              <a:rPr lang="es-MX" sz="1200" kern="1200" dirty="0" smtClean="0">
                <a:latin typeface="Arial" pitchFamily="34" charset="0"/>
                <a:ea typeface="+mn-ea"/>
                <a:cs typeface="Arial" pitchFamily="34" charset="0"/>
              </a:rPr>
              <a:t>Se </a:t>
            </a:r>
            <a:r>
              <a:rPr lang="es-MX" sz="1200" kern="1200" dirty="0">
                <a:latin typeface="Arial" pitchFamily="34" charset="0"/>
                <a:ea typeface="+mn-ea"/>
                <a:cs typeface="Arial" pitchFamily="34" charset="0"/>
              </a:rPr>
              <a:t>consideró como población objetivo del estudio a todos los </a:t>
            </a:r>
            <a:r>
              <a:rPr lang="es-ES_tradnl" sz="1200" kern="1200" dirty="0">
                <a:latin typeface="Arial" pitchFamily="34" charset="0"/>
                <a:ea typeface="+mn-ea"/>
                <a:cs typeface="Arial" pitchFamily="34" charset="0"/>
              </a:rPr>
              <a:t>ciudadanos que </a:t>
            </a:r>
            <a:r>
              <a:rPr lang="es-ES_tradnl" sz="1200" kern="1200" dirty="0" smtClean="0">
                <a:latin typeface="Arial" pitchFamily="34" charset="0"/>
                <a:ea typeface="+mn-ea"/>
                <a:cs typeface="Arial" pitchFamily="34" charset="0"/>
              </a:rPr>
              <a:t>residen y cuentan </a:t>
            </a:r>
            <a:r>
              <a:rPr lang="es-ES_tradnl" sz="1200" kern="1200" dirty="0">
                <a:latin typeface="Arial" pitchFamily="34" charset="0"/>
                <a:ea typeface="+mn-ea"/>
                <a:cs typeface="Arial" pitchFamily="34" charset="0"/>
              </a:rPr>
              <a:t>con credencial de elector en el </a:t>
            </a:r>
            <a:r>
              <a:rPr lang="es-ES_tradnl" sz="1200" kern="1200" dirty="0" smtClean="0">
                <a:latin typeface="Arial" pitchFamily="34" charset="0"/>
                <a:ea typeface="+mn-ea"/>
                <a:cs typeface="Arial" pitchFamily="34" charset="0"/>
              </a:rPr>
              <a:t>Estado de Campeche</a:t>
            </a:r>
            <a:r>
              <a:rPr lang="es-ES_tradnl" sz="1200" dirty="0" smtClean="0">
                <a:latin typeface="Arial" pitchFamily="34" charset="0"/>
                <a:cs typeface="Arial" pitchFamily="34" charset="0"/>
              </a:rPr>
              <a:t>.</a:t>
            </a:r>
            <a:endParaRPr lang="es-ES_tradnl" sz="1200" kern="1200" dirty="0">
              <a:latin typeface="Arial" pitchFamily="34" charset="0"/>
              <a:ea typeface="+mn-ea"/>
              <a:cs typeface="Arial" pitchFamily="34" charset="0"/>
            </a:endParaRPr>
          </a:p>
          <a:p>
            <a:pPr algn="just"/>
            <a:endParaRPr lang="es-ES_tradnl" sz="900" dirty="0">
              <a:latin typeface="Arial" pitchFamily="34" charset="0"/>
              <a:cs typeface="Arial" pitchFamily="34" charset="0"/>
            </a:endParaRPr>
          </a:p>
          <a:p>
            <a:pPr algn="just"/>
            <a:r>
              <a:rPr lang="es-MX" sz="1400" b="1" i="1" dirty="0">
                <a:latin typeface="Arial" pitchFamily="34" charset="0"/>
                <a:cs typeface="Arial" pitchFamily="34" charset="0"/>
              </a:rPr>
              <a:t>Diseño y Selección de Muestra</a:t>
            </a:r>
          </a:p>
          <a:p>
            <a:pPr algn="just"/>
            <a:r>
              <a:rPr lang="es-MX" sz="1200" dirty="0">
                <a:latin typeface="Arial" pitchFamily="34" charset="0"/>
                <a:cs typeface="Arial" pitchFamily="34" charset="0"/>
              </a:rPr>
              <a:t>El diseño de muestra es estratificado </a:t>
            </a:r>
            <a:r>
              <a:rPr lang="es-MX" sz="1200" dirty="0" smtClean="0">
                <a:latin typeface="Arial" pitchFamily="34" charset="0"/>
                <a:cs typeface="Arial" pitchFamily="34" charset="0"/>
              </a:rPr>
              <a:t>por combinaciones de </a:t>
            </a:r>
            <a:r>
              <a:rPr lang="es-MX" sz="1200" smtClean="0">
                <a:latin typeface="Arial" pitchFamily="34" charset="0"/>
                <a:cs typeface="Arial" pitchFamily="34" charset="0"/>
              </a:rPr>
              <a:t>municipio, distritos federales </a:t>
            </a:r>
            <a:r>
              <a:rPr lang="es-MX" sz="1200" dirty="0" smtClean="0">
                <a:latin typeface="Arial" pitchFamily="34" charset="0"/>
                <a:cs typeface="Arial" pitchFamily="34" charset="0"/>
              </a:rPr>
              <a:t>y tipo </a:t>
            </a:r>
            <a:r>
              <a:rPr lang="es-MX" sz="1200" dirty="0">
                <a:latin typeface="Arial" pitchFamily="34" charset="0"/>
                <a:cs typeface="Arial" pitchFamily="34" charset="0"/>
              </a:rPr>
              <a:t>de sección electoral. La primera unidad de muestreo es la sección </a:t>
            </a:r>
            <a:r>
              <a:rPr lang="es-MX" sz="1200" dirty="0" smtClean="0">
                <a:latin typeface="Arial" pitchFamily="34" charset="0"/>
                <a:cs typeface="Arial" pitchFamily="34" charset="0"/>
              </a:rPr>
              <a:t>electoral seleccionada con probabilidad proporcional a su lista nominal, </a:t>
            </a:r>
            <a:r>
              <a:rPr lang="es-MX" sz="1200" dirty="0">
                <a:latin typeface="Arial" pitchFamily="34" charset="0"/>
                <a:cs typeface="Arial" pitchFamily="34" charset="0"/>
              </a:rPr>
              <a:t>la segunda es la manzana o grupo de </a:t>
            </a:r>
            <a:r>
              <a:rPr lang="es-MX" sz="1200" dirty="0" smtClean="0">
                <a:latin typeface="Arial" pitchFamily="34" charset="0"/>
                <a:cs typeface="Arial" pitchFamily="34" charset="0"/>
              </a:rPr>
              <a:t>viviendas con probabilidades iguales, </a:t>
            </a:r>
            <a:r>
              <a:rPr lang="es-MX" sz="1200" dirty="0">
                <a:latin typeface="Arial" pitchFamily="34" charset="0"/>
                <a:cs typeface="Arial" pitchFamily="34" charset="0"/>
              </a:rPr>
              <a:t>la tercera las </a:t>
            </a:r>
            <a:r>
              <a:rPr lang="es-MX" sz="1200" dirty="0" smtClean="0">
                <a:latin typeface="Arial" pitchFamily="34" charset="0"/>
                <a:cs typeface="Arial" pitchFamily="34" charset="0"/>
              </a:rPr>
              <a:t>viviendas con probabilidades iguales </a:t>
            </a:r>
            <a:r>
              <a:rPr lang="es-MX" sz="1200" dirty="0">
                <a:latin typeface="Arial" pitchFamily="34" charset="0"/>
                <a:cs typeface="Arial" pitchFamily="34" charset="0"/>
              </a:rPr>
              <a:t>y la última los </a:t>
            </a:r>
            <a:r>
              <a:rPr lang="es-MX" sz="1200" dirty="0" smtClean="0">
                <a:latin typeface="Arial" pitchFamily="34" charset="0"/>
                <a:cs typeface="Arial" pitchFamily="34" charset="0"/>
              </a:rPr>
              <a:t>entrevistados de nuevo con probabilidades iguales. </a:t>
            </a:r>
            <a:endParaRPr lang="es-MX" sz="1200" dirty="0">
              <a:latin typeface="Arial" pitchFamily="34" charset="0"/>
              <a:cs typeface="Arial" pitchFamily="34" charset="0"/>
            </a:endParaRPr>
          </a:p>
          <a:p>
            <a:pPr algn="just"/>
            <a:endParaRPr lang="es-MX" sz="1400" b="1" i="1" kern="1200" dirty="0">
              <a:latin typeface="Arial" pitchFamily="34" charset="0"/>
              <a:ea typeface="+mn-ea"/>
              <a:cs typeface="Arial" pitchFamily="34" charset="0"/>
            </a:endParaRPr>
          </a:p>
          <a:p>
            <a:pPr algn="just"/>
            <a:r>
              <a:rPr lang="es-MX" sz="1400" b="1" i="1" dirty="0" smtClean="0">
                <a:latin typeface="Arial" pitchFamily="34" charset="0"/>
                <a:cs typeface="Arial" pitchFamily="34" charset="0"/>
              </a:rPr>
              <a:t>Procedimiento de Estimación</a:t>
            </a:r>
            <a:endParaRPr lang="es-MX" sz="1400" b="1" i="1" dirty="0">
              <a:latin typeface="Arial" pitchFamily="34" charset="0"/>
              <a:cs typeface="Arial" pitchFamily="34" charset="0"/>
            </a:endParaRPr>
          </a:p>
          <a:p>
            <a:pPr algn="just"/>
            <a:r>
              <a:rPr lang="es-MX" sz="1200" dirty="0" smtClean="0">
                <a:latin typeface="Arial" pitchFamily="34" charset="0"/>
                <a:cs typeface="Arial" pitchFamily="34" charset="0"/>
              </a:rPr>
              <a:t>Las estimaciones que se detallan en el presente reporte se obtienen de las frecuencias ponderadas de acuerdo a las probabilidades de selección de los entrevistados y sus correspondientes factores de expansión.</a:t>
            </a:r>
          </a:p>
          <a:p>
            <a:pPr algn="just"/>
            <a:endParaRPr lang="es-MX" sz="1200" dirty="0" smtClean="0">
              <a:latin typeface="Arial" pitchFamily="34" charset="0"/>
              <a:cs typeface="Arial" pitchFamily="34" charset="0"/>
            </a:endParaRPr>
          </a:p>
          <a:p>
            <a:pPr algn="just"/>
            <a:r>
              <a:rPr lang="es-MX" sz="1400" b="1" i="1" dirty="0">
                <a:latin typeface="Arial" pitchFamily="34" charset="0"/>
                <a:cs typeface="Arial" pitchFamily="34" charset="0"/>
              </a:rPr>
              <a:t>Tamaño de Muestra</a:t>
            </a:r>
          </a:p>
          <a:p>
            <a:pPr algn="just"/>
            <a:r>
              <a:rPr lang="es-ES_tradnl" sz="1200" dirty="0">
                <a:latin typeface="Arial" pitchFamily="34" charset="0"/>
                <a:cs typeface="Arial" pitchFamily="34" charset="0"/>
              </a:rPr>
              <a:t>El tamaño de muestra considerado es de </a:t>
            </a:r>
            <a:r>
              <a:rPr lang="es-ES_tradnl" sz="1200" dirty="0" smtClean="0">
                <a:latin typeface="Arial" pitchFamily="34" charset="0"/>
                <a:cs typeface="Arial" pitchFamily="34" charset="0"/>
              </a:rPr>
              <a:t>1,200 encuestas. </a:t>
            </a:r>
            <a:r>
              <a:rPr lang="es-ES_tradnl" sz="1200" dirty="0">
                <a:latin typeface="Arial" pitchFamily="34" charset="0"/>
                <a:cs typeface="Arial" pitchFamily="34" charset="0"/>
              </a:rPr>
              <a:t>La muestra se obtuvo de manera aleatoria acorde a diseño ya expuesto</a:t>
            </a:r>
            <a:r>
              <a:rPr lang="es-ES_tradnl" sz="1200" dirty="0" smtClean="0">
                <a:latin typeface="Arial" pitchFamily="34" charset="0"/>
                <a:cs typeface="Arial" pitchFamily="34" charset="0"/>
              </a:rPr>
              <a:t>.</a:t>
            </a:r>
            <a:endParaRPr lang="es-ES_tradnl" sz="1200" dirty="0">
              <a:latin typeface="Arial" pitchFamily="34" charset="0"/>
              <a:cs typeface="Arial" pitchFamily="34" charset="0"/>
            </a:endParaRPr>
          </a:p>
        </p:txBody>
      </p:sp>
    </p:spTree>
    <p:extLst>
      <p:ext uri="{BB962C8B-B14F-4D97-AF65-F5344CB8AC3E}">
        <p14:creationId xmlns:p14="http://schemas.microsoft.com/office/powerpoint/2010/main" val="1518183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05051" y="254040"/>
            <a:ext cx="7572428" cy="400110"/>
          </a:xfrm>
          <a:prstGeom prst="rect">
            <a:avLst/>
          </a:prstGeom>
          <a:noFill/>
        </p:spPr>
        <p:txBody>
          <a:bodyPr wrap="square" rtlCol="0">
            <a:spAutoFit/>
          </a:bodyPr>
          <a:lstStyle/>
          <a:p>
            <a:pPr algn="l" rtl="0"/>
            <a:r>
              <a:rPr lang="es-MX" sz="2000" b="1" dirty="0">
                <a:solidFill>
                  <a:srgbClr val="061C48"/>
                </a:solidFill>
                <a:latin typeface="Arial"/>
              </a:rPr>
              <a:t>I</a:t>
            </a:r>
            <a:r>
              <a:rPr lang="es-MX" sz="2000" b="1" kern="1200" dirty="0" smtClean="0">
                <a:solidFill>
                  <a:srgbClr val="061C48"/>
                </a:solidFill>
                <a:latin typeface="Arial"/>
                <a:ea typeface="+mn-ea"/>
                <a:cs typeface="+mn-cs"/>
              </a:rPr>
              <a:t>. </a:t>
            </a:r>
            <a:r>
              <a:rPr lang="es-MX" sz="2000" b="1" kern="1200" dirty="0">
                <a:solidFill>
                  <a:srgbClr val="061C48"/>
                </a:solidFill>
                <a:latin typeface="Arial"/>
                <a:ea typeface="+mn-ea"/>
                <a:cs typeface="+mn-cs"/>
              </a:rPr>
              <a:t>Ficha Metodológica</a:t>
            </a:r>
          </a:p>
        </p:txBody>
      </p:sp>
      <p:sp>
        <p:nvSpPr>
          <p:cNvPr id="5" name="Text Box 8"/>
          <p:cNvSpPr txBox="1">
            <a:spLocks noChangeArrowheads="1"/>
          </p:cNvSpPr>
          <p:nvPr/>
        </p:nvSpPr>
        <p:spPr bwMode="auto">
          <a:xfrm>
            <a:off x="395536" y="677009"/>
            <a:ext cx="8352928" cy="4832092"/>
          </a:xfrm>
          <a:prstGeom prst="rect">
            <a:avLst/>
          </a:prstGeom>
          <a:noFill/>
          <a:ln w="9525">
            <a:noFill/>
            <a:miter lim="800000"/>
            <a:headEnd/>
            <a:tailEnd/>
          </a:ln>
          <a:effectLst/>
        </p:spPr>
        <p:txBody>
          <a:bodyPr wrap="square">
            <a:spAutoFit/>
          </a:bodyPr>
          <a:lstStyle/>
          <a:p>
            <a:pPr algn="just"/>
            <a:r>
              <a:rPr lang="es-MX" sz="1400" b="1" i="1" dirty="0" smtClean="0">
                <a:latin typeface="Arial" pitchFamily="34" charset="0"/>
                <a:cs typeface="Arial" pitchFamily="34" charset="0"/>
              </a:rPr>
              <a:t>Calidad de </a:t>
            </a:r>
            <a:r>
              <a:rPr lang="es-MX" sz="1400" b="1" i="1" dirty="0">
                <a:latin typeface="Arial" pitchFamily="34" charset="0"/>
                <a:cs typeface="Arial" pitchFamily="34" charset="0"/>
              </a:rPr>
              <a:t>las Estimaciones</a:t>
            </a:r>
            <a:endParaRPr lang="es-MX" sz="1400" dirty="0">
              <a:latin typeface="Arial" pitchFamily="34" charset="0"/>
              <a:cs typeface="Arial" pitchFamily="34" charset="0"/>
            </a:endParaRPr>
          </a:p>
          <a:p>
            <a:pPr algn="just"/>
            <a:r>
              <a:rPr lang="es-MX" sz="1200" dirty="0">
                <a:latin typeface="Arial" pitchFamily="34" charset="0"/>
                <a:cs typeface="Arial" pitchFamily="34" charset="0"/>
              </a:rPr>
              <a:t>En todas las estimaciones se considera un nivel de confiabilidad del 95%. El margen máximo de error para estimación de proporciones </a:t>
            </a:r>
            <a:r>
              <a:rPr lang="es-MX" sz="1200" dirty="0" smtClean="0">
                <a:latin typeface="Arial" pitchFamily="34" charset="0"/>
                <a:cs typeface="Arial" pitchFamily="34" charset="0"/>
              </a:rPr>
              <a:t>es </a:t>
            </a:r>
            <a:r>
              <a:rPr lang="es-MX" sz="1200" dirty="0">
                <a:latin typeface="Arial" pitchFamily="34" charset="0"/>
                <a:cs typeface="Arial" pitchFamily="34" charset="0"/>
              </a:rPr>
              <a:t>de </a:t>
            </a:r>
            <a:r>
              <a:rPr lang="es-MX" sz="1200" dirty="0" smtClean="0">
                <a:latin typeface="Arial" pitchFamily="34" charset="0"/>
                <a:cs typeface="Arial" pitchFamily="34" charset="0"/>
                <a:sym typeface="Symbol"/>
              </a:rPr>
              <a:t>3.0</a:t>
            </a:r>
            <a:r>
              <a:rPr lang="es-MX" sz="1200" dirty="0" smtClean="0">
                <a:latin typeface="Arial" pitchFamily="34" charset="0"/>
                <a:cs typeface="Arial" pitchFamily="34" charset="0"/>
              </a:rPr>
              <a:t>% a nivel estatal.</a:t>
            </a:r>
            <a:endParaRPr lang="es-MX" sz="1200" dirty="0">
              <a:latin typeface="Arial" pitchFamily="34" charset="0"/>
              <a:cs typeface="Arial" pitchFamily="34" charset="0"/>
            </a:endParaRPr>
          </a:p>
          <a:p>
            <a:pPr algn="just"/>
            <a:endParaRPr lang="es-MX" sz="1200" dirty="0" smtClean="0">
              <a:latin typeface="Arial" pitchFamily="34" charset="0"/>
              <a:cs typeface="Arial" pitchFamily="34" charset="0"/>
            </a:endParaRPr>
          </a:p>
          <a:p>
            <a:pPr algn="just"/>
            <a:r>
              <a:rPr lang="es-MX" sz="1400" b="1" i="1" dirty="0" smtClean="0">
                <a:latin typeface="Arial" pitchFamily="34" charset="0"/>
                <a:cs typeface="Arial" pitchFamily="34" charset="0"/>
              </a:rPr>
              <a:t>Tratamiento de la No-respuesta</a:t>
            </a:r>
            <a:endParaRPr lang="es-MX" sz="1400" b="1" i="1" dirty="0">
              <a:latin typeface="Arial" pitchFamily="34" charset="0"/>
              <a:cs typeface="Arial" pitchFamily="34" charset="0"/>
            </a:endParaRPr>
          </a:p>
          <a:p>
            <a:pPr algn="just"/>
            <a:r>
              <a:rPr lang="es-MX" sz="1200" dirty="0" smtClean="0">
                <a:latin typeface="Arial" pitchFamily="34" charset="0"/>
                <a:cs typeface="Arial" pitchFamily="34" charset="0"/>
              </a:rPr>
              <a:t>Las estimaciones se detallan incluyendo los porcentajes de no respuesta en cada uno de los reactivos. Cuando en la estimación no se considera la no respuesta, se indica en el resultado correspondiente.</a:t>
            </a:r>
            <a:endParaRPr lang="es-MX" sz="1200" dirty="0">
              <a:latin typeface="Arial" pitchFamily="34" charset="0"/>
              <a:cs typeface="Arial" pitchFamily="34" charset="0"/>
            </a:endParaRPr>
          </a:p>
          <a:p>
            <a:pPr algn="just">
              <a:lnSpc>
                <a:spcPts val="1200"/>
              </a:lnSpc>
            </a:pPr>
            <a:endParaRPr lang="es-MX" sz="900" dirty="0">
              <a:latin typeface="Arial" pitchFamily="34" charset="0"/>
              <a:cs typeface="Arial" pitchFamily="34" charset="0"/>
            </a:endParaRPr>
          </a:p>
          <a:p>
            <a:pPr algn="just"/>
            <a:r>
              <a:rPr lang="es-MX" sz="1400" b="1" i="1" dirty="0">
                <a:latin typeface="Arial" pitchFamily="34" charset="0"/>
                <a:cs typeface="Arial" pitchFamily="34" charset="0"/>
              </a:rPr>
              <a:t>Tasa de Rechazo General a la Entrevista</a:t>
            </a:r>
          </a:p>
          <a:p>
            <a:pPr algn="just"/>
            <a:r>
              <a:rPr lang="es-MX" sz="1200" dirty="0" smtClean="0">
                <a:latin typeface="Arial" pitchFamily="34" charset="0"/>
                <a:cs typeface="Arial" pitchFamily="34" charset="0"/>
              </a:rPr>
              <a:t>La tasa de rechazo se ubicó en 22%, mientras que los contactos no exitosos se ubicaron en 6%.</a:t>
            </a:r>
          </a:p>
          <a:p>
            <a:pPr algn="just"/>
            <a:endParaRPr lang="es-MX" sz="1400" b="1" i="1" dirty="0" smtClean="0">
              <a:latin typeface="Arial" pitchFamily="34" charset="0"/>
              <a:cs typeface="Arial" pitchFamily="34" charset="0"/>
            </a:endParaRPr>
          </a:p>
          <a:p>
            <a:pPr algn="just"/>
            <a:r>
              <a:rPr lang="es-MX" sz="1400" b="1" i="1" dirty="0" smtClean="0">
                <a:latin typeface="Arial" pitchFamily="34" charset="0"/>
                <a:cs typeface="Arial" pitchFamily="34" charset="0"/>
              </a:rPr>
              <a:t>Método </a:t>
            </a:r>
            <a:r>
              <a:rPr lang="es-MX" sz="1400" b="1" i="1" dirty="0">
                <a:latin typeface="Arial" pitchFamily="34" charset="0"/>
                <a:cs typeface="Arial" pitchFamily="34" charset="0"/>
              </a:rPr>
              <a:t>de Recolección</a:t>
            </a:r>
          </a:p>
          <a:p>
            <a:pPr algn="just"/>
            <a:r>
              <a:rPr lang="es-MX" sz="1200" dirty="0">
                <a:latin typeface="Arial" pitchFamily="34" charset="0"/>
                <a:cs typeface="Arial" pitchFamily="34" charset="0"/>
              </a:rPr>
              <a:t>La información se colectó cara a cara en el domicilio de los entrevistados</a:t>
            </a:r>
            <a:r>
              <a:rPr lang="es-MX" sz="1200" dirty="0" smtClean="0">
                <a:latin typeface="Arial" pitchFamily="34" charset="0"/>
                <a:cs typeface="Arial" pitchFamily="34" charset="0"/>
              </a:rPr>
              <a:t>. La preferencia electoral fue registrada en secreto con base en un formato depositado en una urna portátil.</a:t>
            </a:r>
            <a:endParaRPr lang="es-MX" sz="1200" dirty="0">
              <a:latin typeface="Arial" pitchFamily="34" charset="0"/>
              <a:cs typeface="Arial" pitchFamily="34" charset="0"/>
            </a:endParaRPr>
          </a:p>
          <a:p>
            <a:pPr algn="just">
              <a:lnSpc>
                <a:spcPts val="1200"/>
              </a:lnSpc>
            </a:pPr>
            <a:endParaRPr lang="es-MX" sz="800" dirty="0">
              <a:latin typeface="Arial" pitchFamily="34" charset="0"/>
              <a:cs typeface="Arial" pitchFamily="34" charset="0"/>
            </a:endParaRPr>
          </a:p>
          <a:p>
            <a:pPr algn="just"/>
            <a:r>
              <a:rPr lang="es-MX" sz="1400" b="1" i="1" dirty="0" smtClean="0">
                <a:latin typeface="Arial" pitchFamily="34" charset="0"/>
                <a:cs typeface="Arial" pitchFamily="34" charset="0"/>
              </a:rPr>
              <a:t>Periodo de Levantamiento</a:t>
            </a:r>
            <a:endParaRPr lang="es-MX" sz="1400" dirty="0">
              <a:latin typeface="Arial" pitchFamily="34" charset="0"/>
              <a:cs typeface="Arial" pitchFamily="34" charset="0"/>
            </a:endParaRPr>
          </a:p>
          <a:p>
            <a:pPr algn="just"/>
            <a:r>
              <a:rPr lang="es-MX" sz="1200" dirty="0">
                <a:latin typeface="Arial" pitchFamily="34" charset="0"/>
                <a:cs typeface="Arial" pitchFamily="34" charset="0"/>
              </a:rPr>
              <a:t>El trabajo de campo se realizó del </a:t>
            </a:r>
            <a:r>
              <a:rPr lang="es-MX" sz="1200" dirty="0" smtClean="0">
                <a:latin typeface="Arial" pitchFamily="34" charset="0"/>
                <a:cs typeface="Arial" pitchFamily="34" charset="0"/>
              </a:rPr>
              <a:t>27 </a:t>
            </a:r>
            <a:r>
              <a:rPr lang="es-MX" sz="1200" dirty="0">
                <a:latin typeface="Arial" pitchFamily="34" charset="0"/>
                <a:cs typeface="Arial" pitchFamily="34" charset="0"/>
              </a:rPr>
              <a:t>a </a:t>
            </a:r>
            <a:r>
              <a:rPr lang="es-MX" sz="1200" dirty="0" smtClean="0">
                <a:latin typeface="Arial" pitchFamily="34" charset="0"/>
                <a:cs typeface="Arial" pitchFamily="34" charset="0"/>
              </a:rPr>
              <a:t>29 </a:t>
            </a:r>
            <a:r>
              <a:rPr lang="es-MX" sz="1200" dirty="0">
                <a:latin typeface="Arial" pitchFamily="34" charset="0"/>
                <a:cs typeface="Arial" pitchFamily="34" charset="0"/>
              </a:rPr>
              <a:t>de </a:t>
            </a:r>
            <a:r>
              <a:rPr lang="es-MX" sz="1200" dirty="0" smtClean="0">
                <a:latin typeface="Arial" pitchFamily="34" charset="0"/>
                <a:cs typeface="Arial" pitchFamily="34" charset="0"/>
              </a:rPr>
              <a:t>marzo </a:t>
            </a:r>
            <a:r>
              <a:rPr lang="es-MX" sz="1200" dirty="0">
                <a:latin typeface="Arial" pitchFamily="34" charset="0"/>
                <a:cs typeface="Arial" pitchFamily="34" charset="0"/>
              </a:rPr>
              <a:t>de </a:t>
            </a:r>
            <a:r>
              <a:rPr lang="es-MX" sz="1200" dirty="0" smtClean="0">
                <a:latin typeface="Arial" pitchFamily="34" charset="0"/>
                <a:cs typeface="Arial" pitchFamily="34" charset="0"/>
              </a:rPr>
              <a:t>2015.</a:t>
            </a:r>
          </a:p>
          <a:p>
            <a:pPr algn="just"/>
            <a:endParaRPr lang="es-MX" sz="800" b="1" i="1" dirty="0" smtClean="0">
              <a:latin typeface="Arial" pitchFamily="34" charset="0"/>
              <a:cs typeface="Arial" pitchFamily="34" charset="0"/>
            </a:endParaRPr>
          </a:p>
          <a:p>
            <a:pPr algn="just"/>
            <a:r>
              <a:rPr lang="es-MX" sz="1400" b="1" i="1" dirty="0" smtClean="0">
                <a:latin typeface="Arial" pitchFamily="34" charset="0"/>
                <a:cs typeface="Arial" pitchFamily="34" charset="0"/>
              </a:rPr>
              <a:t>Software de Procesamiento de Estimaciones</a:t>
            </a:r>
            <a:endParaRPr lang="es-MX" sz="1400" dirty="0">
              <a:latin typeface="Arial" pitchFamily="34" charset="0"/>
              <a:cs typeface="Arial" pitchFamily="34" charset="0"/>
            </a:endParaRPr>
          </a:p>
          <a:p>
            <a:pPr algn="just"/>
            <a:r>
              <a:rPr lang="es-MX" sz="1200" dirty="0" err="1" smtClean="0">
                <a:latin typeface="Arial" pitchFamily="34" charset="0"/>
                <a:cs typeface="Arial" pitchFamily="34" charset="0"/>
              </a:rPr>
              <a:t>Statistical</a:t>
            </a:r>
            <a:r>
              <a:rPr lang="es-MX" sz="1200" dirty="0" smtClean="0">
                <a:latin typeface="Arial" pitchFamily="34" charset="0"/>
                <a:cs typeface="Arial" pitchFamily="34" charset="0"/>
              </a:rPr>
              <a:t> </a:t>
            </a:r>
            <a:r>
              <a:rPr lang="es-MX" sz="1200" dirty="0" err="1" smtClean="0">
                <a:latin typeface="Arial" pitchFamily="34" charset="0"/>
                <a:cs typeface="Arial" pitchFamily="34" charset="0"/>
              </a:rPr>
              <a:t>Package</a:t>
            </a:r>
            <a:r>
              <a:rPr lang="es-MX" sz="1200" dirty="0" smtClean="0">
                <a:latin typeface="Arial" pitchFamily="34" charset="0"/>
                <a:cs typeface="Arial" pitchFamily="34" charset="0"/>
              </a:rPr>
              <a:t> </a:t>
            </a:r>
            <a:r>
              <a:rPr lang="es-MX" sz="1200" dirty="0" err="1" smtClean="0">
                <a:latin typeface="Arial" pitchFamily="34" charset="0"/>
                <a:cs typeface="Arial" pitchFamily="34" charset="0"/>
              </a:rPr>
              <a:t>for</a:t>
            </a:r>
            <a:r>
              <a:rPr lang="es-MX" sz="1200" dirty="0" smtClean="0">
                <a:latin typeface="Arial" pitchFamily="34" charset="0"/>
                <a:cs typeface="Arial" pitchFamily="34" charset="0"/>
              </a:rPr>
              <a:t> </a:t>
            </a:r>
            <a:r>
              <a:rPr lang="es-MX" sz="1200" dirty="0" err="1" smtClean="0">
                <a:latin typeface="Arial" pitchFamily="34" charset="0"/>
                <a:cs typeface="Arial" pitchFamily="34" charset="0"/>
              </a:rPr>
              <a:t>the</a:t>
            </a:r>
            <a:r>
              <a:rPr lang="es-MX" sz="1200" dirty="0" smtClean="0">
                <a:latin typeface="Arial" pitchFamily="34" charset="0"/>
                <a:cs typeface="Arial" pitchFamily="34" charset="0"/>
              </a:rPr>
              <a:t> Social </a:t>
            </a:r>
            <a:r>
              <a:rPr lang="es-MX" sz="1200" dirty="0" err="1" smtClean="0">
                <a:latin typeface="Arial" pitchFamily="34" charset="0"/>
                <a:cs typeface="Arial" pitchFamily="34" charset="0"/>
              </a:rPr>
              <a:t>Sciences</a:t>
            </a:r>
            <a:r>
              <a:rPr lang="es-MX" sz="1200" dirty="0" smtClean="0">
                <a:latin typeface="Arial" pitchFamily="34" charset="0"/>
                <a:cs typeface="Arial" pitchFamily="34" charset="0"/>
              </a:rPr>
              <a:t> (SPSS)</a:t>
            </a:r>
          </a:p>
          <a:p>
            <a:pPr algn="just"/>
            <a:endParaRPr lang="es-MX" sz="800" dirty="0">
              <a:latin typeface="Arial" pitchFamily="34" charset="0"/>
              <a:cs typeface="Arial" pitchFamily="34" charset="0"/>
            </a:endParaRPr>
          </a:p>
          <a:p>
            <a:pPr algn="just"/>
            <a:r>
              <a:rPr lang="es-MX" sz="1400" b="1" i="1" dirty="0" smtClean="0">
                <a:latin typeface="Arial" pitchFamily="34" charset="0"/>
                <a:cs typeface="Arial" pitchFamily="34" charset="0"/>
              </a:rPr>
              <a:t>Validez de las Estimaciones</a:t>
            </a:r>
            <a:endParaRPr lang="es-MX" sz="1400" dirty="0">
              <a:latin typeface="Arial" pitchFamily="34" charset="0"/>
              <a:cs typeface="Arial" pitchFamily="34" charset="0"/>
            </a:endParaRPr>
          </a:p>
          <a:p>
            <a:pPr algn="just"/>
            <a:r>
              <a:rPr lang="es-MX" sz="1200" dirty="0" smtClean="0">
                <a:latin typeface="Arial" pitchFamily="34" charset="0"/>
                <a:cs typeface="Arial" pitchFamily="34" charset="0"/>
              </a:rPr>
              <a:t>Los presentes resultados tienen sólo validez para expresar la opinión de la población en las fechas específicas del levantamiento. No constituyen un pronóstico de votación para la jornada electoral y los resultados oficiales serán aquellos que en su momento den a conocer las autoridades correspondientes.</a:t>
            </a:r>
            <a:endParaRPr lang="es-MX" sz="1200" dirty="0">
              <a:latin typeface="Arial" pitchFamily="34" charset="0"/>
              <a:cs typeface="Arial" pitchFamily="34" charset="0"/>
            </a:endParaRPr>
          </a:p>
        </p:txBody>
      </p:sp>
    </p:spTree>
    <p:extLst>
      <p:ext uri="{BB962C8B-B14F-4D97-AF65-F5344CB8AC3E}">
        <p14:creationId xmlns:p14="http://schemas.microsoft.com/office/powerpoint/2010/main" val="1962340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85786" y="2711822"/>
            <a:ext cx="7572428" cy="1077218"/>
          </a:xfrm>
          <a:prstGeom prst="rect">
            <a:avLst/>
          </a:prstGeom>
          <a:noFill/>
        </p:spPr>
        <p:txBody>
          <a:bodyPr wrap="square" rtlCol="0">
            <a:spAutoFit/>
          </a:bodyPr>
          <a:lstStyle/>
          <a:p>
            <a:pPr algn="ctr"/>
            <a:r>
              <a:rPr lang="es-MX" sz="3200" b="1" dirty="0" smtClean="0">
                <a:solidFill>
                  <a:srgbClr val="061C48"/>
                </a:solidFill>
              </a:rPr>
              <a:t>II. Conocimiento del </a:t>
            </a:r>
            <a:r>
              <a:rPr lang="es-MX" sz="3200" b="1" kern="1200" dirty="0" smtClean="0">
                <a:solidFill>
                  <a:srgbClr val="061C48"/>
                </a:solidFill>
                <a:latin typeface="Arial"/>
                <a:ea typeface="+mn-ea"/>
                <a:cs typeface="+mn-cs"/>
              </a:rPr>
              <a:t>Próximo</a:t>
            </a:r>
          </a:p>
          <a:p>
            <a:pPr algn="ctr"/>
            <a:r>
              <a:rPr lang="es-MX" sz="3200" b="1" kern="1200" dirty="0" smtClean="0">
                <a:solidFill>
                  <a:srgbClr val="061C48"/>
                </a:solidFill>
                <a:latin typeface="Arial"/>
                <a:ea typeface="+mn-ea"/>
                <a:cs typeface="+mn-cs"/>
              </a:rPr>
              <a:t>Proceso Electoral</a:t>
            </a:r>
            <a:endParaRPr lang="es-MX" sz="3200" b="1" kern="1200" dirty="0">
              <a:solidFill>
                <a:srgbClr val="061C48"/>
              </a:solidFill>
              <a:latin typeface="Arial"/>
              <a:ea typeface="+mn-ea"/>
              <a:cs typeface="+mn-cs"/>
            </a:endParaRPr>
          </a:p>
        </p:txBody>
      </p:sp>
    </p:spTree>
    <p:extLst>
      <p:ext uri="{BB962C8B-B14F-4D97-AF65-F5344CB8AC3E}">
        <p14:creationId xmlns:p14="http://schemas.microsoft.com/office/powerpoint/2010/main" val="3662129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 Rectángulo"/>
          <p:cNvSpPr/>
          <p:nvPr/>
        </p:nvSpPr>
        <p:spPr>
          <a:xfrm>
            <a:off x="357158" y="928670"/>
            <a:ext cx="8358246" cy="646331"/>
          </a:xfrm>
          <a:prstGeom prst="rect">
            <a:avLst/>
          </a:prstGeom>
        </p:spPr>
        <p:txBody>
          <a:bodyPr wrap="square">
            <a:spAutoFit/>
          </a:bodyPr>
          <a:lstStyle/>
          <a:p>
            <a:pPr algn="ctr"/>
            <a:r>
              <a:rPr lang="es-ES_tradnl" b="1" dirty="0" smtClean="0"/>
              <a:t>¿Sabe usted cuándo serán las próximas</a:t>
            </a:r>
          </a:p>
          <a:p>
            <a:pPr algn="ctr"/>
            <a:r>
              <a:rPr lang="es-ES_tradnl" b="1" dirty="0" smtClean="0"/>
              <a:t>elecciones en el estado de Campeche?</a:t>
            </a:r>
            <a:endParaRPr lang="es-MX" b="1" dirty="0"/>
          </a:p>
        </p:txBody>
      </p:sp>
      <p:sp>
        <p:nvSpPr>
          <p:cNvPr id="7" name="18 CuadroTexto"/>
          <p:cNvSpPr txBox="1"/>
          <p:nvPr/>
        </p:nvSpPr>
        <p:spPr>
          <a:xfrm>
            <a:off x="611560" y="323364"/>
            <a:ext cx="8496944" cy="369332"/>
          </a:xfrm>
          <a:prstGeom prst="rect">
            <a:avLst/>
          </a:prstGeom>
          <a:noFill/>
        </p:spPr>
        <p:txBody>
          <a:bodyPr wrap="square" rtlCol="0">
            <a:spAutoFit/>
          </a:bodyPr>
          <a:lstStyle/>
          <a:p>
            <a:r>
              <a:rPr lang="es-MX" b="1" dirty="0" smtClean="0">
                <a:solidFill>
                  <a:srgbClr val="061C48"/>
                </a:solidFill>
              </a:rPr>
              <a:t>II. Conocimiento del Próximo Proceso Electoral</a:t>
            </a:r>
            <a:endParaRPr lang="es-MX" b="1" dirty="0">
              <a:solidFill>
                <a:srgbClr val="061C48"/>
              </a:solidFill>
            </a:endParaRPr>
          </a:p>
        </p:txBody>
      </p:sp>
      <p:graphicFrame>
        <p:nvGraphicFramePr>
          <p:cNvPr id="8" name="7 Gráfico"/>
          <p:cNvGraphicFramePr/>
          <p:nvPr>
            <p:extLst>
              <p:ext uri="{D42A27DB-BD31-4B8C-83A1-F6EECF244321}">
                <p14:modId xmlns:p14="http://schemas.microsoft.com/office/powerpoint/2010/main" val="370411645"/>
              </p:ext>
            </p:extLst>
          </p:nvPr>
        </p:nvGraphicFramePr>
        <p:xfrm>
          <a:off x="1571604" y="1857364"/>
          <a:ext cx="6286544" cy="40472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1348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682904" y="928670"/>
            <a:ext cx="7778193" cy="1200329"/>
          </a:xfrm>
          <a:prstGeom prst="rect">
            <a:avLst/>
          </a:prstGeom>
        </p:spPr>
        <p:txBody>
          <a:bodyPr wrap="square">
            <a:spAutoFit/>
          </a:bodyPr>
          <a:lstStyle/>
          <a:p>
            <a:pPr algn="ctr"/>
            <a:r>
              <a:rPr lang="es-ES_tradnl" b="1" dirty="0" smtClean="0"/>
              <a:t>El próximo 7 de Junio de 2015 habrá elecciones de</a:t>
            </a:r>
          </a:p>
          <a:p>
            <a:pPr algn="ctr"/>
            <a:r>
              <a:rPr lang="es-ES_tradnl" b="1" dirty="0" smtClean="0"/>
              <a:t>Gobernador, Presidentes Municipales, Diputados Locales</a:t>
            </a:r>
          </a:p>
          <a:p>
            <a:pPr algn="ctr"/>
            <a:r>
              <a:rPr lang="es-ES_tradnl" b="1" dirty="0" smtClean="0"/>
              <a:t>y Diputados Federales, ¿qué tanto le interesa</a:t>
            </a:r>
          </a:p>
          <a:p>
            <a:pPr algn="ctr"/>
            <a:r>
              <a:rPr lang="es-ES_tradnl" b="1" dirty="0" smtClean="0"/>
              <a:t>votar en estas elecciones?</a:t>
            </a:r>
            <a:endParaRPr lang="es-MX" b="1" dirty="0"/>
          </a:p>
        </p:txBody>
      </p:sp>
      <p:graphicFrame>
        <p:nvGraphicFramePr>
          <p:cNvPr id="11" name="10 Gráfico"/>
          <p:cNvGraphicFramePr/>
          <p:nvPr>
            <p:extLst>
              <p:ext uri="{D42A27DB-BD31-4B8C-83A1-F6EECF244321}">
                <p14:modId xmlns:p14="http://schemas.microsoft.com/office/powerpoint/2010/main" val="3186999434"/>
              </p:ext>
            </p:extLst>
          </p:nvPr>
        </p:nvGraphicFramePr>
        <p:xfrm>
          <a:off x="1428728" y="1714488"/>
          <a:ext cx="6286544" cy="4929222"/>
        </p:xfrm>
        <a:graphic>
          <a:graphicData uri="http://schemas.openxmlformats.org/drawingml/2006/chart">
            <c:chart xmlns:c="http://schemas.openxmlformats.org/drawingml/2006/chart" xmlns:r="http://schemas.openxmlformats.org/officeDocument/2006/relationships" r:id="rId3"/>
          </a:graphicData>
        </a:graphic>
      </p:graphicFrame>
      <p:sp>
        <p:nvSpPr>
          <p:cNvPr id="9" name="18 CuadroTexto"/>
          <p:cNvSpPr txBox="1"/>
          <p:nvPr/>
        </p:nvSpPr>
        <p:spPr>
          <a:xfrm>
            <a:off x="611560" y="323364"/>
            <a:ext cx="8496944" cy="369332"/>
          </a:xfrm>
          <a:prstGeom prst="rect">
            <a:avLst/>
          </a:prstGeom>
          <a:noFill/>
        </p:spPr>
        <p:txBody>
          <a:bodyPr wrap="square" rtlCol="0">
            <a:spAutoFit/>
          </a:bodyPr>
          <a:lstStyle/>
          <a:p>
            <a:r>
              <a:rPr lang="es-MX" b="1" dirty="0" smtClean="0">
                <a:solidFill>
                  <a:srgbClr val="061C48"/>
                </a:solidFill>
              </a:rPr>
              <a:t>II. Conocimiento del Próximo Proceso Electoral</a:t>
            </a:r>
            <a:endParaRPr lang="es-MX" b="1" dirty="0">
              <a:solidFill>
                <a:srgbClr val="061C48"/>
              </a:solidFill>
            </a:endParaRPr>
          </a:p>
        </p:txBody>
      </p:sp>
    </p:spTree>
    <p:extLst>
      <p:ext uri="{BB962C8B-B14F-4D97-AF65-F5344CB8AC3E}">
        <p14:creationId xmlns:p14="http://schemas.microsoft.com/office/powerpoint/2010/main" val="38918755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1119&quot;/&gt;&lt;/object&gt;&lt;object type=&quot;3&quot; unique_id=&quot;10005&quot;&gt;&lt;property id=&quot;20148&quot; value=&quot;5&quot;/&gt;&lt;property id=&quot;20300&quot; value=&quot;Slide 2&quot;/&gt;&lt;property id=&quot;20307&quot; value=&quot;1120&quot;/&gt;&lt;/object&gt;&lt;object type=&quot;3&quot; unique_id=&quot;10007&quot;&gt;&lt;property id=&quot;20148&quot; value=&quot;5&quot;/&gt;&lt;property id=&quot;20300&quot; value=&quot;Slide 4&quot;/&gt;&lt;property id=&quot;20307&quot; value=&quot;1122&quot;/&gt;&lt;/object&gt;&lt;object type=&quot;3&quot; unique_id=&quot;73315&quot;&gt;&lt;property id=&quot;20148&quot; value=&quot;5&quot;/&gt;&lt;property id=&quot;20300&quot; value=&quot;Slide 38&quot;/&gt;&lt;property id=&quot;20307&quot; value=&quot;2588&quot;/&gt;&lt;/object&gt;&lt;object type=&quot;3&quot; unique_id=&quot;81692&quot;&gt;&lt;property id=&quot;20148&quot; value=&quot;5&quot;/&gt;&lt;property id=&quot;20300&quot; value=&quot;Slide 43&quot;/&gt;&lt;property id=&quot;20307&quot; value=&quot;2651&quot;/&gt;&lt;/object&gt;&lt;object type=&quot;3&quot; unique_id=&quot;81693&quot;&gt;&lt;property id=&quot;20148&quot; value=&quot;5&quot;/&gt;&lt;property id=&quot;20300&quot; value=&quot;Slide 44&quot;/&gt;&lt;property id=&quot;20307&quot; value=&quot;2652&quot;/&gt;&lt;/object&gt;&lt;object type=&quot;3&quot; unique_id=&quot;195082&quot;&gt;&lt;property id=&quot;20148&quot; value=&quot;5&quot;/&gt;&lt;property id=&quot;20300&quot; value=&quot;Slide 47&quot;/&gt;&lt;property id=&quot;20307&quot; value=&quot;2848&quot;/&gt;&lt;/object&gt;&lt;object type=&quot;3&quot; unique_id=&quot;195083&quot;&gt;&lt;property id=&quot;20148&quot; value=&quot;5&quot;/&gt;&lt;property id=&quot;20300&quot; value=&quot;Slide 48&quot;/&gt;&lt;property id=&quot;20307&quot; value=&quot;2849&quot;/&gt;&lt;/object&gt;&lt;object type=&quot;3&quot; unique_id=&quot;195084&quot;&gt;&lt;property id=&quot;20148&quot; value=&quot;5&quot;/&gt;&lt;property id=&quot;20300&quot; value=&quot;Slide 49&quot;/&gt;&lt;property id=&quot;20307&quot; value=&quot;2850&quot;/&gt;&lt;/object&gt;&lt;object type=&quot;3&quot; unique_id=&quot;195085&quot;&gt;&lt;property id=&quot;20148&quot; value=&quot;5&quot;/&gt;&lt;property id=&quot;20300&quot; value=&quot;Slide 50&quot;/&gt;&lt;property id=&quot;20307&quot; value=&quot;2851&quot;/&gt;&lt;/object&gt;&lt;object type=&quot;3&quot; unique_id=&quot;195086&quot;&gt;&lt;property id=&quot;20148&quot; value=&quot;5&quot;/&gt;&lt;property id=&quot;20300&quot; value=&quot;Slide 51&quot;/&gt;&lt;property id=&quot;20307&quot; value=&quot;2847&quot;/&gt;&lt;/object&gt;&lt;object type=&quot;3&quot; unique_id=&quot;198493&quot;&gt;&lt;property id=&quot;20148&quot; value=&quot;5&quot;/&gt;&lt;property id=&quot;20300&quot; value=&quot;Slide 6&quot;/&gt;&lt;property id=&quot;20307&quot; value=&quot;2868&quot;/&gt;&lt;/object&gt;&lt;object type=&quot;3&quot; unique_id=&quot;198494&quot;&gt;&lt;property id=&quot;20148&quot; value=&quot;5&quot;/&gt;&lt;property id=&quot;20300&quot; value=&quot;Slide 7&quot;/&gt;&lt;property id=&quot;20307&quot; value=&quot;2869&quot;/&gt;&lt;/object&gt;&lt;object type=&quot;3&quot; unique_id=&quot;198495&quot;&gt;&lt;property id=&quot;20148&quot; value=&quot;5&quot;/&gt;&lt;property id=&quot;20300&quot; value=&quot;Slide 8&quot;/&gt;&lt;property id=&quot;20307&quot; value=&quot;2870&quot;/&gt;&lt;/object&gt;&lt;object type=&quot;3&quot; unique_id=&quot;198496&quot;&gt;&lt;property id=&quot;20148&quot; value=&quot;5&quot;/&gt;&lt;property id=&quot;20300&quot; value=&quot;Slide 9&quot;/&gt;&lt;property id=&quot;20307&quot; value=&quot;2865&quot;/&gt;&lt;/object&gt;&lt;object type=&quot;3&quot; unique_id=&quot;198497&quot;&gt;&lt;property id=&quot;20148&quot; value=&quot;5&quot;/&gt;&lt;property id=&quot;20300&quot; value=&quot;Slide 10&quot;/&gt;&lt;property id=&quot;20307&quot; value=&quot;2866&quot;/&gt;&lt;/object&gt;&lt;object type=&quot;3&quot; unique_id=&quot;198498&quot;&gt;&lt;property id=&quot;20148&quot; value=&quot;5&quot;/&gt;&lt;property id=&quot;20300&quot; value=&quot;Slide 11&quot;/&gt;&lt;property id=&quot;20307&quot; value=&quot;2867&quot;/&gt;&lt;/object&gt;&lt;object type=&quot;3&quot; unique_id=&quot;198499&quot;&gt;&lt;property id=&quot;20148&quot; value=&quot;5&quot;/&gt;&lt;property id=&quot;20300&quot; value=&quot;Slide 12&quot;/&gt;&lt;property id=&quot;20307&quot; value=&quot;2871&quot;/&gt;&lt;/object&gt;&lt;object type=&quot;3&quot; unique_id=&quot;198500&quot;&gt;&lt;property id=&quot;20148&quot; value=&quot;5&quot;/&gt;&lt;property id=&quot;20300&quot; value=&quot;Slide 13&quot;/&gt;&lt;property id=&quot;20307&quot; value=&quot;2872&quot;/&gt;&lt;/object&gt;&lt;object type=&quot;3&quot; unique_id=&quot;198501&quot;&gt;&lt;property id=&quot;20148&quot; value=&quot;5&quot;/&gt;&lt;property id=&quot;20300&quot; value=&quot;Slide 14&quot;/&gt;&lt;property id=&quot;20307&quot; value=&quot;2873&quot;/&gt;&lt;/object&gt;&lt;object type=&quot;3&quot; unique_id=&quot;198502&quot;&gt;&lt;property id=&quot;20148&quot; value=&quot;5&quot;/&gt;&lt;property id=&quot;20300&quot; value=&quot;Slide 15&quot;/&gt;&lt;property id=&quot;20307&quot; value=&quot;2874&quot;/&gt;&lt;/object&gt;&lt;object type=&quot;3&quot; unique_id=&quot;198504&quot;&gt;&lt;property id=&quot;20148&quot; value=&quot;5&quot;/&gt;&lt;property id=&quot;20300&quot; value=&quot;Slide 19&quot;/&gt;&lt;property id=&quot;20307&quot; value=&quot;2893&quot;/&gt;&lt;/object&gt;&lt;object type=&quot;3&quot; unique_id=&quot;198505&quot;&gt;&lt;property id=&quot;20148&quot; value=&quot;5&quot;/&gt;&lt;property id=&quot;20300&quot; value=&quot;Slide 16&quot;/&gt;&lt;property id=&quot;20307&quot; value=&quot;2875&quot;/&gt;&lt;/object&gt;&lt;object type=&quot;3&quot; unique_id=&quot;198506&quot;&gt;&lt;property id=&quot;20148&quot; value=&quot;5&quot;/&gt;&lt;property id=&quot;20300&quot; value=&quot;Slide 17&quot;/&gt;&lt;property id=&quot;20307&quot; value=&quot;2876&quot;/&gt;&lt;/object&gt;&lt;object type=&quot;3&quot; unique_id=&quot;198507&quot;&gt;&lt;property id=&quot;20148&quot; value=&quot;5&quot;/&gt;&lt;property id=&quot;20300&quot; value=&quot;Slide 18&quot;/&gt;&lt;property id=&quot;20307&quot; value=&quot;2877&quot;/&gt;&lt;/object&gt;&lt;object type=&quot;3&quot; unique_id=&quot;198508&quot;&gt;&lt;property id=&quot;20148&quot; value=&quot;5&quot;/&gt;&lt;property id=&quot;20300&quot; value=&quot;Slide 23&quot;/&gt;&lt;property id=&quot;20307&quot; value=&quot;2878&quot;/&gt;&lt;/object&gt;&lt;object type=&quot;3&quot; unique_id=&quot;198509&quot;&gt;&lt;property id=&quot;20148&quot; value=&quot;5&quot;/&gt;&lt;property id=&quot;20300&quot; value=&quot;Slide 24&quot;/&gt;&lt;property id=&quot;20307&quot; value=&quot;2879&quot;/&gt;&lt;/object&gt;&lt;object type=&quot;3&quot; unique_id=&quot;198510&quot;&gt;&lt;property id=&quot;20148&quot; value=&quot;5&quot;/&gt;&lt;property id=&quot;20300&quot; value=&quot;Slide 25&quot;/&gt;&lt;property id=&quot;20307&quot; value=&quot;2880&quot;/&gt;&lt;/object&gt;&lt;object type=&quot;3&quot; unique_id=&quot;198511&quot;&gt;&lt;property id=&quot;20148&quot; value=&quot;5&quot;/&gt;&lt;property id=&quot;20300&quot; value=&quot;Slide 26&quot;/&gt;&lt;property id=&quot;20307&quot; value=&quot;2881&quot;/&gt;&lt;/object&gt;&lt;object type=&quot;3&quot; unique_id=&quot;198512&quot;&gt;&lt;property id=&quot;20148&quot; value=&quot;5&quot;/&gt;&lt;property id=&quot;20300&quot; value=&quot;Slide 27&quot;/&gt;&lt;property id=&quot;20307&quot; value=&quot;2882&quot;/&gt;&lt;/object&gt;&lt;object type=&quot;3&quot; unique_id=&quot;198513&quot;&gt;&lt;property id=&quot;20148&quot; value=&quot;5&quot;/&gt;&lt;property id=&quot;20300&quot; value=&quot;Slide 28&quot;/&gt;&lt;property id=&quot;20307&quot; value=&quot;2883&quot;/&gt;&lt;/object&gt;&lt;object type=&quot;3&quot; unique_id=&quot;198514&quot;&gt;&lt;property id=&quot;20148&quot; value=&quot;5&quot;/&gt;&lt;property id=&quot;20300&quot; value=&quot;Slide 29&quot;/&gt;&lt;property id=&quot;20307&quot; value=&quot;2884&quot;/&gt;&lt;/object&gt;&lt;object type=&quot;3&quot; unique_id=&quot;198515&quot;&gt;&lt;property id=&quot;20148&quot; value=&quot;5&quot;/&gt;&lt;property id=&quot;20300&quot; value=&quot;Slide 30&quot;/&gt;&lt;property id=&quot;20307&quot; value=&quot;2885&quot;/&gt;&lt;/object&gt;&lt;object type=&quot;3&quot; unique_id=&quot;198517&quot;&gt;&lt;property id=&quot;20148&quot; value=&quot;5&quot;/&gt;&lt;property id=&quot;20300&quot; value=&quot;Slide 33&quot;/&gt;&lt;property id=&quot;20307&quot; value=&quot;2887&quot;/&gt;&lt;/object&gt;&lt;object type=&quot;3&quot; unique_id=&quot;198518&quot;&gt;&lt;property id=&quot;20148&quot; value=&quot;5&quot;/&gt;&lt;property id=&quot;20300&quot; value=&quot;Slide 34&quot;/&gt;&lt;property id=&quot;20307&quot; value=&quot;2888&quot;/&gt;&lt;/object&gt;&lt;object type=&quot;3&quot; unique_id=&quot;198519&quot;&gt;&lt;property id=&quot;20148&quot; value=&quot;5&quot;/&gt;&lt;property id=&quot;20300&quot; value=&quot;Slide 35&quot;/&gt;&lt;property id=&quot;20307&quot; value=&quot;2889&quot;/&gt;&lt;/object&gt;&lt;object type=&quot;3&quot; unique_id=&quot;198520&quot;&gt;&lt;property id=&quot;20148&quot; value=&quot;5&quot;/&gt;&lt;property id=&quot;20300&quot; value=&quot;Slide 36&quot;/&gt;&lt;property id=&quot;20307&quot; value=&quot;2890&quot;/&gt;&lt;/object&gt;&lt;object type=&quot;3&quot; unique_id=&quot;198521&quot;&gt;&lt;property id=&quot;20148&quot; value=&quot;5&quot;/&gt;&lt;property id=&quot;20300&quot; value=&quot;Slide 37&quot;/&gt;&lt;property id=&quot;20307&quot; value=&quot;2891&quot;/&gt;&lt;/object&gt;&lt;object type=&quot;3&quot; unique_id=&quot;198718&quot;&gt;&lt;property id=&quot;20148&quot; value=&quot;5&quot;/&gt;&lt;property id=&quot;20300&quot; value=&quot;Slide 20&quot;/&gt;&lt;property id=&quot;20307&quot; value=&quot;2896&quot;/&gt;&lt;/object&gt;&lt;object type=&quot;3&quot; unique_id=&quot;198719&quot;&gt;&lt;property id=&quot;20148&quot; value=&quot;5&quot;/&gt;&lt;property id=&quot;20300&quot; value=&quot;Slide 21&quot;/&gt;&lt;property id=&quot;20307&quot; value=&quot;2897&quot;/&gt;&lt;/object&gt;&lt;object type=&quot;3&quot; unique_id=&quot;198720&quot;&gt;&lt;property id=&quot;20148&quot; value=&quot;5&quot;/&gt;&lt;property id=&quot;20300&quot; value=&quot;Slide 22&quot;/&gt;&lt;property id=&quot;20307&quot; value=&quot;2898&quot;/&gt;&lt;/object&gt;&lt;object type=&quot;3&quot; unique_id=&quot;199391&quot;&gt;&lt;property id=&quot;20148&quot; value=&quot;5&quot;/&gt;&lt;property id=&quot;20300&quot; value=&quot;Slide 31&quot;/&gt;&lt;property id=&quot;20307&quot; value=&quot;2899&quot;/&gt;&lt;/object&gt;&lt;object type=&quot;3&quot; unique_id=&quot;199392&quot;&gt;&lt;property id=&quot;20148&quot; value=&quot;5&quot;/&gt;&lt;property id=&quot;20300&quot; value=&quot;Slide 32&quot;/&gt;&lt;property id=&quot;20307&quot; value=&quot;2900&quot;/&gt;&lt;/object&gt;&lt;object type=&quot;3&quot; unique_id=&quot;199393&quot;&gt;&lt;property id=&quot;20148&quot; value=&quot;5&quot;/&gt;&lt;property id=&quot;20300&quot; value=&quot;Slide 39&quot;/&gt;&lt;property id=&quot;20307&quot; value=&quot;2905&quot;/&gt;&lt;/object&gt;&lt;object type=&quot;3&quot; unique_id=&quot;199394&quot;&gt;&lt;property id=&quot;20148&quot; value=&quot;5&quot;/&gt;&lt;property id=&quot;20300&quot; value=&quot;Slide 40&quot;/&gt;&lt;property id=&quot;20307&quot; value=&quot;2907&quot;/&gt;&lt;/object&gt;&lt;object type=&quot;3&quot; unique_id=&quot;199395&quot;&gt;&lt;property id=&quot;20148&quot; value=&quot;5&quot;/&gt;&lt;property id=&quot;20300&quot; value=&quot;Slide 41&quot;/&gt;&lt;property id=&quot;20307&quot; value=&quot;2906&quot;/&gt;&lt;/object&gt;&lt;object type=&quot;3&quot; unique_id=&quot;199396&quot;&gt;&lt;property id=&quot;20148&quot; value=&quot;5&quot;/&gt;&lt;property id=&quot;20300&quot; value=&quot;Slide 42&quot;/&gt;&lt;property id=&quot;20307&quot; value=&quot;2908&quot;/&gt;&lt;/object&gt;&lt;object type=&quot;3&quot; unique_id=&quot;199397&quot;&gt;&lt;property id=&quot;20148&quot; value=&quot;5&quot;/&gt;&lt;property id=&quot;20300&quot; value=&quot;Slide 45&quot;/&gt;&lt;property id=&quot;20307&quot; value=&quot;2901&quot;/&gt;&lt;/object&gt;&lt;object type=&quot;3&quot; unique_id=&quot;199398&quot;&gt;&lt;property id=&quot;20148&quot; value=&quot;5&quot;/&gt;&lt;property id=&quot;20300&quot; value=&quot;Slide 46&quot;/&gt;&lt;property id=&quot;20307&quot; value=&quot;2904&quot;/&gt;&lt;/object&gt;&lt;object type=&quot;3&quot; unique_id=&quot;199761&quot;&gt;&lt;property id=&quot;20148&quot; value=&quot;5&quot;/&gt;&lt;property id=&quot;20300&quot; value=&quot;Slide 52&quot;/&gt;&lt;property id=&quot;20307&quot; value=&quot;2909&quot;/&gt;&lt;/object&gt;&lt;object type=&quot;3&quot; unique_id=&quot;199762&quot;&gt;&lt;property id=&quot;20148&quot; value=&quot;5&quot;/&gt;&lt;property id=&quot;20300&quot; value=&quot;Slide 53&quot;/&gt;&lt;property id=&quot;20307&quot; value=&quot;2910&quot;/&gt;&lt;/object&gt;&lt;object type=&quot;3&quot; unique_id=&quot;199763&quot;&gt;&lt;property id=&quot;20148&quot; value=&quot;5&quot;/&gt;&lt;property id=&quot;20300&quot; value=&quot;Slide 54&quot;/&gt;&lt;property id=&quot;20307&quot; value=&quot;2911&quot;/&gt;&lt;/object&gt;&lt;object type=&quot;3&quot; unique_id=&quot;200660&quot;&gt;&lt;property id=&quot;20148&quot; value=&quot;5&quot;/&gt;&lt;property id=&quot;20300&quot; value=&quot;Slide 3&quot;/&gt;&lt;property id=&quot;20307&quot; value=&quot;2913&quot;/&gt;&lt;/object&gt;&lt;object type=&quot;3&quot; unique_id=&quot;200661&quot;&gt;&lt;property id=&quot;20148&quot; value=&quot;5&quot;/&gt;&lt;property id=&quot;20300&quot; value=&quot;Slide 5&quot;/&gt;&lt;property id=&quot;20307&quot; value=&quot;2912&quot;/&gt;&lt;/object&gt;&lt;/object&gt;&lt;/object&gt;&lt;/database&gt;"/>
  <p:tag name="SECTOMILLISECCONVERTED" val="1"/>
</p:tagLst>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23549</TotalTime>
  <Words>713</Words>
  <Application>Microsoft Office PowerPoint</Application>
  <PresentationFormat>Presentación en pantalla (4:3)</PresentationFormat>
  <Paragraphs>109</Paragraphs>
  <Slides>16</Slides>
  <Notes>16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Arial</vt:lpstr>
      <vt:lpstr>Calibri</vt:lpstr>
      <vt:lpstr>Symbol</vt:lpstr>
      <vt:lpstr>Wingdings</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Yolanda Mendoza</dc:creator>
  <cp:lastModifiedBy>Emir Pech Sosa</cp:lastModifiedBy>
  <cp:revision>3572</cp:revision>
  <cp:lastPrinted>2015-04-02T20:07:44Z</cp:lastPrinted>
  <dcterms:created xsi:type="dcterms:W3CDTF">2009-05-30T02:29:53Z</dcterms:created>
  <dcterms:modified xsi:type="dcterms:W3CDTF">2015-04-15T17:39:39Z</dcterms:modified>
</cp:coreProperties>
</file>